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1" r:id="rId2"/>
    <p:sldId id="257" r:id="rId3"/>
    <p:sldId id="258" r:id="rId4"/>
    <p:sldId id="260" r:id="rId5"/>
    <p:sldId id="267" r:id="rId6"/>
    <p:sldId id="263" r:id="rId7"/>
    <p:sldId id="264" r:id="rId8"/>
    <p:sldId id="266" r:id="rId9"/>
    <p:sldId id="262" r:id="rId10"/>
    <p:sldId id="268" r:id="rId11"/>
    <p:sldId id="270" r:id="rId12"/>
    <p:sldId id="269" r:id="rId13"/>
    <p:sldId id="271" r:id="rId14"/>
    <p:sldId id="272" r:id="rId15"/>
    <p:sldId id="273" r:id="rId16"/>
    <p:sldId id="274" r:id="rId17"/>
    <p:sldId id="280" r:id="rId18"/>
    <p:sldId id="281" r:id="rId19"/>
    <p:sldId id="276" r:id="rId20"/>
    <p:sldId id="277" r:id="rId21"/>
    <p:sldId id="278" r:id="rId22"/>
    <p:sldId id="279" r:id="rId23"/>
    <p:sldId id="282" r:id="rId24"/>
    <p:sldId id="283" r:id="rId25"/>
    <p:sldId id="284"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83" autoAdjust="0"/>
  </p:normalViewPr>
  <p:slideViewPr>
    <p:cSldViewPr>
      <p:cViewPr>
        <p:scale>
          <a:sx n="88" d="100"/>
          <a:sy n="88" d="100"/>
        </p:scale>
        <p:origin x="-87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00%20Work%20Documents\Fruit%20Lab%20GIFVL\Projects\Breeding\strawberry%20breeding\summer%20fall%20production%20systems\low%20tunnels\00Season%20extension\2012%20seas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Strawberry Season Comparison 2012</a:t>
            </a:r>
          </a:p>
        </c:rich>
      </c:tx>
      <c:overlay val="1"/>
    </c:title>
    <c:plotArea>
      <c:layout/>
      <c:lineChart>
        <c:grouping val="standard"/>
        <c:ser>
          <c:idx val="0"/>
          <c:order val="0"/>
          <c:tx>
            <c:strRef>
              <c:f>'Summary all three'!$B$15</c:f>
              <c:strCache>
                <c:ptCount val="1"/>
                <c:pt idx="0">
                  <c:v>2011 Low-Tunnels Year 2</c:v>
                </c:pt>
              </c:strCache>
            </c:strRef>
          </c:tx>
          <c:spPr>
            <a:ln w="50800">
              <a:solidFill>
                <a:schemeClr val="tx2">
                  <a:lumMod val="60000"/>
                  <a:lumOff val="40000"/>
                </a:schemeClr>
              </a:solidFill>
              <a:prstDash val="sysDash"/>
            </a:ln>
          </c:spPr>
          <c:marker>
            <c:symbol val="none"/>
          </c:marker>
          <c:cat>
            <c:strRef>
              <c:f>'Summary all three'!$A$16:$A$38</c:f>
              <c:strCache>
                <c:ptCount val="23"/>
                <c:pt idx="0">
                  <c:v>16-19 April</c:v>
                </c:pt>
                <c:pt idx="1">
                  <c:v>23-25 April</c:v>
                </c:pt>
                <c:pt idx="2">
                  <c:v>30 April - 3 May</c:v>
                </c:pt>
                <c:pt idx="3">
                  <c:v>7-10 May</c:v>
                </c:pt>
                <c:pt idx="4">
                  <c:v>14-17 May</c:v>
                </c:pt>
                <c:pt idx="5">
                  <c:v>21-24 May</c:v>
                </c:pt>
                <c:pt idx="6">
                  <c:v>29-31 May</c:v>
                </c:pt>
                <c:pt idx="7">
                  <c:v>4-7 June</c:v>
                </c:pt>
                <c:pt idx="8">
                  <c:v>11-14 June</c:v>
                </c:pt>
                <c:pt idx="9">
                  <c:v>18-21 June</c:v>
                </c:pt>
                <c:pt idx="10">
                  <c:v>24-28 June</c:v>
                </c:pt>
                <c:pt idx="11">
                  <c:v>2-5 July</c:v>
                </c:pt>
                <c:pt idx="12">
                  <c:v>9-12 July</c:v>
                </c:pt>
                <c:pt idx="13">
                  <c:v>16-19 July</c:v>
                </c:pt>
                <c:pt idx="14">
                  <c:v>23-27 July</c:v>
                </c:pt>
                <c:pt idx="15">
                  <c:v>30 July-2 Aug</c:v>
                </c:pt>
                <c:pt idx="16">
                  <c:v>6-9 Aug</c:v>
                </c:pt>
                <c:pt idx="17">
                  <c:v>13-16 Aug</c:v>
                </c:pt>
                <c:pt idx="18">
                  <c:v>20-23 Aug</c:v>
                </c:pt>
                <c:pt idx="19">
                  <c:v>27-30 Aug</c:v>
                </c:pt>
                <c:pt idx="20">
                  <c:v>4-7 Sept</c:v>
                </c:pt>
                <c:pt idx="21">
                  <c:v>10-13 Sept</c:v>
                </c:pt>
                <c:pt idx="22">
                  <c:v>17-20 Sept</c:v>
                </c:pt>
              </c:strCache>
            </c:strRef>
          </c:cat>
          <c:val>
            <c:numRef>
              <c:f>'Summary all three'!$B$16:$B$38</c:f>
              <c:numCache>
                <c:formatCode>0</c:formatCode>
                <c:ptCount val="23"/>
                <c:pt idx="0">
                  <c:v>4.8796296296296617</c:v>
                </c:pt>
                <c:pt idx="1">
                  <c:v>18.509722222222113</c:v>
                </c:pt>
                <c:pt idx="2">
                  <c:v>88.016203703703695</c:v>
                </c:pt>
                <c:pt idx="3">
                  <c:v>116.4912037037041</c:v>
                </c:pt>
                <c:pt idx="4">
                  <c:v>79.449074074074062</c:v>
                </c:pt>
                <c:pt idx="5">
                  <c:v>53.967592592592595</c:v>
                </c:pt>
                <c:pt idx="6">
                  <c:v>26.609259259259257</c:v>
                </c:pt>
                <c:pt idx="7">
                  <c:v>14.13240740740742</c:v>
                </c:pt>
                <c:pt idx="8">
                  <c:v>4.1796296296296589</c:v>
                </c:pt>
                <c:pt idx="9">
                  <c:v>6.7949074074073845</c:v>
                </c:pt>
                <c:pt idx="10">
                  <c:v>5.7759259259259261</c:v>
                </c:pt>
                <c:pt idx="11">
                  <c:v>14.044907407407401</c:v>
                </c:pt>
                <c:pt idx="12">
                  <c:v>15.506481481481481</c:v>
                </c:pt>
                <c:pt idx="13">
                  <c:v>7.3532407407407403</c:v>
                </c:pt>
                <c:pt idx="14">
                  <c:v>4.6685185185184652</c:v>
                </c:pt>
                <c:pt idx="15">
                  <c:v>0</c:v>
                </c:pt>
                <c:pt idx="16">
                  <c:v>0</c:v>
                </c:pt>
                <c:pt idx="17">
                  <c:v>0</c:v>
                </c:pt>
                <c:pt idx="18">
                  <c:v>0</c:v>
                </c:pt>
                <c:pt idx="19">
                  <c:v>0</c:v>
                </c:pt>
                <c:pt idx="20">
                  <c:v>0</c:v>
                </c:pt>
                <c:pt idx="21">
                  <c:v>0</c:v>
                </c:pt>
                <c:pt idx="22">
                  <c:v>0</c:v>
                </c:pt>
              </c:numCache>
            </c:numRef>
          </c:val>
        </c:ser>
        <c:ser>
          <c:idx val="1"/>
          <c:order val="1"/>
          <c:tx>
            <c:strRef>
              <c:f>'Summary all three'!$C$15</c:f>
              <c:strCache>
                <c:ptCount val="1"/>
                <c:pt idx="0">
                  <c:v>June-bearing Open Field</c:v>
                </c:pt>
              </c:strCache>
            </c:strRef>
          </c:tx>
          <c:spPr>
            <a:ln w="50800">
              <a:solidFill>
                <a:schemeClr val="tx1"/>
              </a:solidFill>
            </a:ln>
          </c:spPr>
          <c:marker>
            <c:symbol val="none"/>
          </c:marker>
          <c:cat>
            <c:strRef>
              <c:f>'Summary all three'!$A$16:$A$38</c:f>
              <c:strCache>
                <c:ptCount val="23"/>
                <c:pt idx="0">
                  <c:v>16-19 April</c:v>
                </c:pt>
                <c:pt idx="1">
                  <c:v>23-25 April</c:v>
                </c:pt>
                <c:pt idx="2">
                  <c:v>30 April - 3 May</c:v>
                </c:pt>
                <c:pt idx="3">
                  <c:v>7-10 May</c:v>
                </c:pt>
                <c:pt idx="4">
                  <c:v>14-17 May</c:v>
                </c:pt>
                <c:pt idx="5">
                  <c:v>21-24 May</c:v>
                </c:pt>
                <c:pt idx="6">
                  <c:v>29-31 May</c:v>
                </c:pt>
                <c:pt idx="7">
                  <c:v>4-7 June</c:v>
                </c:pt>
                <c:pt idx="8">
                  <c:v>11-14 June</c:v>
                </c:pt>
                <c:pt idx="9">
                  <c:v>18-21 June</c:v>
                </c:pt>
                <c:pt idx="10">
                  <c:v>24-28 June</c:v>
                </c:pt>
                <c:pt idx="11">
                  <c:v>2-5 July</c:v>
                </c:pt>
                <c:pt idx="12">
                  <c:v>9-12 July</c:v>
                </c:pt>
                <c:pt idx="13">
                  <c:v>16-19 July</c:v>
                </c:pt>
                <c:pt idx="14">
                  <c:v>23-27 July</c:v>
                </c:pt>
                <c:pt idx="15">
                  <c:v>30 July-2 Aug</c:v>
                </c:pt>
                <c:pt idx="16">
                  <c:v>6-9 Aug</c:v>
                </c:pt>
                <c:pt idx="17">
                  <c:v>13-16 Aug</c:v>
                </c:pt>
                <c:pt idx="18">
                  <c:v>20-23 Aug</c:v>
                </c:pt>
                <c:pt idx="19">
                  <c:v>27-30 Aug</c:v>
                </c:pt>
                <c:pt idx="20">
                  <c:v>4-7 Sept</c:v>
                </c:pt>
                <c:pt idx="21">
                  <c:v>10-13 Sept</c:v>
                </c:pt>
                <c:pt idx="22">
                  <c:v>17-20 Sept</c:v>
                </c:pt>
              </c:strCache>
            </c:strRef>
          </c:cat>
          <c:val>
            <c:numRef>
              <c:f>'Summary all three'!$C$16:$C$38</c:f>
              <c:numCache>
                <c:formatCode>General</c:formatCode>
                <c:ptCount val="23"/>
                <c:pt idx="0">
                  <c:v>0</c:v>
                </c:pt>
                <c:pt idx="1">
                  <c:v>0</c:v>
                </c:pt>
                <c:pt idx="2">
                  <c:v>0</c:v>
                </c:pt>
                <c:pt idx="3" formatCode="0">
                  <c:v>63.628968252976364</c:v>
                </c:pt>
                <c:pt idx="4" formatCode="0">
                  <c:v>299.07928571250005</c:v>
                </c:pt>
                <c:pt idx="5" formatCode="0">
                  <c:v>258.92964285833335</c:v>
                </c:pt>
                <c:pt idx="6" formatCode="0">
                  <c:v>136.38490079345235</c:v>
                </c:pt>
                <c:pt idx="7" formatCode="0">
                  <c:v>48.149801588690167</c:v>
                </c:pt>
                <c:pt idx="8" formatCode="0">
                  <c:v>0</c:v>
                </c:pt>
                <c:pt idx="9" formatCode="0">
                  <c:v>0</c:v>
                </c:pt>
                <c:pt idx="10" formatCode="0">
                  <c:v>0</c:v>
                </c:pt>
                <c:pt idx="11" formatCode="0">
                  <c:v>0</c:v>
                </c:pt>
                <c:pt idx="12" formatCode="0">
                  <c:v>0</c:v>
                </c:pt>
                <c:pt idx="13" formatCode="0">
                  <c:v>0</c:v>
                </c:pt>
                <c:pt idx="14" formatCode="0">
                  <c:v>0</c:v>
                </c:pt>
                <c:pt idx="15" formatCode="0">
                  <c:v>0</c:v>
                </c:pt>
                <c:pt idx="16" formatCode="0">
                  <c:v>0</c:v>
                </c:pt>
                <c:pt idx="17" formatCode="0">
                  <c:v>0</c:v>
                </c:pt>
                <c:pt idx="18" formatCode="0">
                  <c:v>0</c:v>
                </c:pt>
                <c:pt idx="19" formatCode="0">
                  <c:v>0</c:v>
                </c:pt>
                <c:pt idx="20" formatCode="0">
                  <c:v>0</c:v>
                </c:pt>
                <c:pt idx="21" formatCode="0">
                  <c:v>0</c:v>
                </c:pt>
                <c:pt idx="22" formatCode="0">
                  <c:v>0</c:v>
                </c:pt>
              </c:numCache>
            </c:numRef>
          </c:val>
        </c:ser>
        <c:ser>
          <c:idx val="2"/>
          <c:order val="2"/>
          <c:tx>
            <c:strRef>
              <c:f>'Summary all three'!$D$15</c:f>
              <c:strCache>
                <c:ptCount val="1"/>
                <c:pt idx="0">
                  <c:v>2012 Low-Tunnels Year 1</c:v>
                </c:pt>
              </c:strCache>
            </c:strRef>
          </c:tx>
          <c:spPr>
            <a:ln w="50800">
              <a:solidFill>
                <a:schemeClr val="tx2">
                  <a:lumMod val="60000"/>
                  <a:lumOff val="40000"/>
                </a:schemeClr>
              </a:solidFill>
            </a:ln>
          </c:spPr>
          <c:marker>
            <c:symbol val="none"/>
          </c:marker>
          <c:cat>
            <c:strRef>
              <c:f>'Summary all three'!$A$16:$A$38</c:f>
              <c:strCache>
                <c:ptCount val="23"/>
                <c:pt idx="0">
                  <c:v>16-19 April</c:v>
                </c:pt>
                <c:pt idx="1">
                  <c:v>23-25 April</c:v>
                </c:pt>
                <c:pt idx="2">
                  <c:v>30 April - 3 May</c:v>
                </c:pt>
                <c:pt idx="3">
                  <c:v>7-10 May</c:v>
                </c:pt>
                <c:pt idx="4">
                  <c:v>14-17 May</c:v>
                </c:pt>
                <c:pt idx="5">
                  <c:v>21-24 May</c:v>
                </c:pt>
                <c:pt idx="6">
                  <c:v>29-31 May</c:v>
                </c:pt>
                <c:pt idx="7">
                  <c:v>4-7 June</c:v>
                </c:pt>
                <c:pt idx="8">
                  <c:v>11-14 June</c:v>
                </c:pt>
                <c:pt idx="9">
                  <c:v>18-21 June</c:v>
                </c:pt>
                <c:pt idx="10">
                  <c:v>24-28 June</c:v>
                </c:pt>
                <c:pt idx="11">
                  <c:v>2-5 July</c:v>
                </c:pt>
                <c:pt idx="12">
                  <c:v>9-12 July</c:v>
                </c:pt>
                <c:pt idx="13">
                  <c:v>16-19 July</c:v>
                </c:pt>
                <c:pt idx="14">
                  <c:v>23-27 July</c:v>
                </c:pt>
                <c:pt idx="15">
                  <c:v>30 July-2 Aug</c:v>
                </c:pt>
                <c:pt idx="16">
                  <c:v>6-9 Aug</c:v>
                </c:pt>
                <c:pt idx="17">
                  <c:v>13-16 Aug</c:v>
                </c:pt>
                <c:pt idx="18">
                  <c:v>20-23 Aug</c:v>
                </c:pt>
                <c:pt idx="19">
                  <c:v>27-30 Aug</c:v>
                </c:pt>
                <c:pt idx="20">
                  <c:v>4-7 Sept</c:v>
                </c:pt>
                <c:pt idx="21">
                  <c:v>10-13 Sept</c:v>
                </c:pt>
                <c:pt idx="22">
                  <c:v>17-20 Sept</c:v>
                </c:pt>
              </c:strCache>
            </c:strRef>
          </c:cat>
          <c:val>
            <c:numRef>
              <c:f>'Summary all three'!$D$16:$D$38</c:f>
              <c:numCache>
                <c:formatCode>General</c:formatCode>
                <c:ptCount val="23"/>
                <c:pt idx="0">
                  <c:v>0</c:v>
                </c:pt>
                <c:pt idx="1">
                  <c:v>0</c:v>
                </c:pt>
                <c:pt idx="2">
                  <c:v>0</c:v>
                </c:pt>
                <c:pt idx="3" formatCode="0">
                  <c:v>15.994791666666664</c:v>
                </c:pt>
                <c:pt idx="4" formatCode="0">
                  <c:v>8.8416666666666668</c:v>
                </c:pt>
                <c:pt idx="5" formatCode="0">
                  <c:v>4.2291666666666679</c:v>
                </c:pt>
                <c:pt idx="6" formatCode="0">
                  <c:v>1.2197916666666608</c:v>
                </c:pt>
                <c:pt idx="7" formatCode="0">
                  <c:v>1.028125</c:v>
                </c:pt>
                <c:pt idx="8" formatCode="0">
                  <c:v>5.5083333333333524</c:v>
                </c:pt>
                <c:pt idx="9" formatCode="0">
                  <c:v>15.206250000000001</c:v>
                </c:pt>
                <c:pt idx="10" formatCode="0">
                  <c:v>21.816666666666691</c:v>
                </c:pt>
                <c:pt idx="11" formatCode="0">
                  <c:v>26.206250000000015</c:v>
                </c:pt>
                <c:pt idx="12" formatCode="0">
                  <c:v>29.376041666666691</c:v>
                </c:pt>
                <c:pt idx="13" formatCode="0">
                  <c:v>36.357291666666093</c:v>
                </c:pt>
                <c:pt idx="14" formatCode="0">
                  <c:v>37.535416666666485</c:v>
                </c:pt>
                <c:pt idx="15" formatCode="0">
                  <c:v>28.797916666666691</c:v>
                </c:pt>
                <c:pt idx="16" formatCode="0">
                  <c:v>34.596875000000033</c:v>
                </c:pt>
                <c:pt idx="17" formatCode="0">
                  <c:v>28.322916666666693</c:v>
                </c:pt>
                <c:pt idx="18" formatCode="0">
                  <c:v>35.843750000000014</c:v>
                </c:pt>
                <c:pt idx="19" formatCode="0">
                  <c:v>31.755208333333183</c:v>
                </c:pt>
                <c:pt idx="20" formatCode="0">
                  <c:v>25.594791666666691</c:v>
                </c:pt>
                <c:pt idx="21" formatCode="0">
                  <c:v>16.094791666666691</c:v>
                </c:pt>
                <c:pt idx="22" formatCode="0">
                  <c:v>11.738541666666668</c:v>
                </c:pt>
              </c:numCache>
            </c:numRef>
          </c:val>
        </c:ser>
        <c:dLbls/>
        <c:marker val="1"/>
        <c:axId val="80832768"/>
        <c:axId val="80846848"/>
      </c:lineChart>
      <c:catAx>
        <c:axId val="80832768"/>
        <c:scaling>
          <c:orientation val="minMax"/>
        </c:scaling>
        <c:axPos val="b"/>
        <c:tickLblPos val="nextTo"/>
        <c:crossAx val="80846848"/>
        <c:crosses val="autoZero"/>
        <c:auto val="1"/>
        <c:lblAlgn val="ctr"/>
        <c:lblOffset val="100"/>
      </c:catAx>
      <c:valAx>
        <c:axId val="80846848"/>
        <c:scaling>
          <c:orientation val="minMax"/>
        </c:scaling>
        <c:axPos val="l"/>
        <c:majorGridlines/>
        <c:title>
          <c:tx>
            <c:rich>
              <a:bodyPr rot="-5400000" vert="horz"/>
              <a:lstStyle/>
              <a:p>
                <a:pPr>
                  <a:defRPr/>
                </a:pPr>
                <a:r>
                  <a:rPr lang="en-US"/>
                  <a:t>Total Yield g/plant</a:t>
                </a:r>
              </a:p>
            </c:rich>
          </c:tx>
        </c:title>
        <c:numFmt formatCode="0" sourceLinked="1"/>
        <c:tickLblPos val="nextTo"/>
        <c:crossAx val="80832768"/>
        <c:crosses val="autoZero"/>
        <c:crossBetween val="midCat"/>
      </c:valAx>
    </c:plotArea>
    <c:legend>
      <c:legendPos val="r"/>
    </c:legend>
    <c:plotVisOnly val="1"/>
    <c:dispBlanksAs val="gap"/>
  </c:chart>
  <c:spPr>
    <a:solidFill>
      <a:schemeClr val="bg1"/>
    </a:solidFill>
  </c:spPr>
  <c:txPr>
    <a:bodyPr/>
    <a:lstStyle/>
    <a:p>
      <a:pPr>
        <a:defRPr sz="14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EA71B-E162-47E7-9E3B-7BBB2EAE5F29}" type="datetimeFigureOut">
              <a:rPr lang="en-US" smtClean="0"/>
              <a:pPr/>
              <a:t>11/14/2014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852597-ECAA-4DDC-ADA6-22AFD61EC747}" type="slidenum">
              <a:rPr lang="en-US" smtClean="0"/>
              <a:pPr/>
              <a:t>‹#›</a:t>
            </a:fld>
            <a:endParaRPr lang="en-US"/>
          </a:p>
        </p:txBody>
      </p:sp>
    </p:spTree>
    <p:extLst>
      <p:ext uri="{BB962C8B-B14F-4D97-AF65-F5344CB8AC3E}">
        <p14:creationId xmlns:p14="http://schemas.microsoft.com/office/powerpoint/2010/main" xmlns="" val="297014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FBAC5-D14C-4B5C-8FD7-702DE6D3E348}" type="slidenum">
              <a:rPr lang="en-US"/>
              <a:pPr/>
              <a:t>1</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It’s interesting to know that the strawberry breeding and genetics program I inherited is over 100 years old</a:t>
            </a:r>
            <a:r>
              <a:rPr lang="en-US" baseline="0" dirty="0" smtClean="0"/>
              <a:t> and responsible for starting the strawberry industry and then saving it with its emphasis of breeding for disease resistance.</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So in 2011 we developed a production system that allows us to get big beautiful fruit from the repeat-fruiting genotypes most of the spring, summer and fall.</a:t>
            </a:r>
          </a:p>
          <a:p>
            <a:pPr eaLnBrk="1" hangingPunct="1">
              <a:spcBef>
                <a:spcPct val="0"/>
              </a:spcBef>
            </a:pPr>
            <a:endParaRPr lang="en-US" dirty="0"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2DE21C-7403-4F47-9945-D881ABEBD722}" type="slidenum">
              <a:rPr lang="en-US"/>
              <a:pPr fontAlgn="base">
                <a:spcBef>
                  <a:spcPct val="0"/>
                </a:spcBef>
                <a:spcAft>
                  <a:spcPct val="0"/>
                </a:spcAft>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works, we think, because the tunnel</a:t>
            </a:r>
            <a:r>
              <a:rPr lang="en-US" baseline="0" dirty="0" smtClean="0"/>
              <a:t> plastic filters out stressful IR light and allows the strawberries below to tolerate our hot summers. So we’re experimenting with different plastic types that filter out more levels of IR light.</a:t>
            </a:r>
            <a:endParaRPr lang="en-US" dirty="0"/>
          </a:p>
        </p:txBody>
      </p:sp>
      <p:sp>
        <p:nvSpPr>
          <p:cNvPr id="4" name="Slide Number Placeholder 3"/>
          <p:cNvSpPr>
            <a:spLocks noGrp="1"/>
          </p:cNvSpPr>
          <p:nvPr>
            <p:ph type="sldNum" sz="quarter" idx="10"/>
          </p:nvPr>
        </p:nvSpPr>
        <p:spPr/>
        <p:txBody>
          <a:bodyPr/>
          <a:lstStyle/>
          <a:p>
            <a:fld id="{4B69BBAB-3FAE-4B99-9C90-B5BD6DC9F1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different light transmission properties are obvious in this photograph.</a:t>
            </a:r>
            <a:endParaRPr lang="en-US" dirty="0"/>
          </a:p>
        </p:txBody>
      </p:sp>
      <p:sp>
        <p:nvSpPr>
          <p:cNvPr id="4" name="Slide Number Placeholder 3"/>
          <p:cNvSpPr>
            <a:spLocks noGrp="1"/>
          </p:cNvSpPr>
          <p:nvPr>
            <p:ph type="sldNum" sz="quarter" idx="10"/>
          </p:nvPr>
        </p:nvSpPr>
        <p:spPr/>
        <p:txBody>
          <a:bodyPr/>
          <a:lstStyle/>
          <a:p>
            <a:fld id="{4B69BBAB-3FAE-4B99-9C90-B5BD6DC9F19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One of the most striking observations, of</a:t>
            </a:r>
            <a:r>
              <a:rPr lang="en-US" baseline="0" dirty="0" smtClean="0"/>
              <a:t> interest to organic producers especially,</a:t>
            </a:r>
            <a:r>
              <a:rPr lang="en-US" dirty="0" smtClean="0"/>
              <a:t> was that I didn’t see botrytis fruit rot. There were only four infected berries all of 2011 and six in 2012 in the tunnels. And fruit harvested from the tunnels lasted in the refrigerator with exceptionally good quality and no botrytis. And I didn’t use any fungicides.</a:t>
            </a:r>
          </a:p>
        </p:txBody>
      </p:sp>
      <p:sp>
        <p:nvSpPr>
          <p:cNvPr id="78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8842B5-2DC1-41E2-A9BD-2081F24D118A}" type="slidenum">
              <a:rPr lang="en-US"/>
              <a:pPr fontAlgn="base">
                <a:spcBef>
                  <a:spcPct val="0"/>
                </a:spcBef>
                <a:spcAft>
                  <a:spcPct val="0"/>
                </a:spcAft>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had read that this might be expected because the tunnels act as rain shields</a:t>
            </a:r>
            <a:r>
              <a:rPr lang="en-US" baseline="0" dirty="0" smtClean="0"/>
              <a:t> to keep the plants dry</a:t>
            </a:r>
            <a:r>
              <a:rPr lang="en-US" dirty="0" smtClean="0"/>
              <a:t>. </a:t>
            </a: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587EF2-AF07-442E-9A1F-F2718ACFA1BB}" type="slidenum">
              <a:rPr lang="en-US"/>
              <a:pPr fontAlgn="base">
                <a:spcBef>
                  <a:spcPct val="0"/>
                </a:spcBef>
                <a:spcAft>
                  <a:spcPct val="0"/>
                </a:spcAft>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But they do get wet in the spring and fall with the frost protection. And temperatures were cool so that Botrytis should have been a problem. But it wasn’t. Why????</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8DDDC092-CA74-4E9B-ACA8-703F3F6DA50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turns out that Botrytis is one of those fungi that needs UV light to make spores so it can spread. And….</a:t>
            </a:r>
          </a:p>
        </p:txBody>
      </p:sp>
      <p:sp>
        <p:nvSpPr>
          <p:cNvPr id="82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8C6E75-38C5-4B42-BBD9-39462E63727A}" type="slidenum">
              <a:rPr lang="en-US"/>
              <a:pPr fontAlgn="base">
                <a:spcBef>
                  <a:spcPct val="0"/>
                </a:spcBef>
                <a:spcAft>
                  <a:spcPct val="0"/>
                </a:spcAft>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 it turns out the plastic I used for the tunnels blocks out most of the light wavelengths required for the Botrytis to form spores… so it doesn’t spread. Or at least that’s a good theory. I am hoping that someone does some research on</a:t>
            </a:r>
            <a:r>
              <a:rPr lang="en-US" baseline="0" dirty="0" smtClean="0"/>
              <a:t> this.</a:t>
            </a:r>
            <a:endParaRPr lang="en-US" dirty="0" smtClean="0"/>
          </a:p>
          <a:p>
            <a:pPr eaLnBrk="1" hangingPunct="1">
              <a:spcBef>
                <a:spcPct val="0"/>
              </a:spcBef>
            </a:pPr>
            <a:endParaRPr lang="en-US" dirty="0" smtClean="0"/>
          </a:p>
          <a:p>
            <a:pPr eaLnBrk="1" hangingPunct="1">
              <a:spcBef>
                <a:spcPct val="0"/>
              </a:spcBef>
            </a:pPr>
            <a:r>
              <a:rPr lang="en-US" dirty="0" smtClean="0"/>
              <a:t>Dr. Craig Daughtry, USDA-ARS, Beltsville, Md. Spectrophotometer.</a:t>
            </a:r>
          </a:p>
        </p:txBody>
      </p:sp>
      <p:sp>
        <p:nvSpPr>
          <p:cNvPr id="4" name="Slide Number Placeholder 3"/>
          <p:cNvSpPr>
            <a:spLocks noGrp="1"/>
          </p:cNvSpPr>
          <p:nvPr>
            <p:ph type="sldNum" sz="quarter" idx="10"/>
          </p:nvPr>
        </p:nvSpPr>
        <p:spPr/>
        <p:txBody>
          <a:bodyPr/>
          <a:lstStyle/>
          <a:p>
            <a:fld id="{4B69BBAB-3FAE-4B99-9C90-B5BD6DC9F1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And in a heavy rainstorm with high winds and sideways rain, we can get anthracnose for a week on the more</a:t>
            </a:r>
            <a:r>
              <a:rPr lang="en-US" baseline="0" dirty="0" smtClean="0"/>
              <a:t> susceptible cultivars</a:t>
            </a:r>
            <a:r>
              <a:rPr lang="en-US" dirty="0" smtClean="0"/>
              <a:t>. But adding a thick coating of straw down</a:t>
            </a:r>
            <a:r>
              <a:rPr lang="en-US" baseline="0" dirty="0" smtClean="0"/>
              <a:t> the aisle the second and third year practically eliminated anthracnose under the tunnels, though it is still </a:t>
            </a:r>
            <a:r>
              <a:rPr lang="en-US" i="1" baseline="0" dirty="0" smtClean="0"/>
              <a:t>the</a:t>
            </a:r>
            <a:r>
              <a:rPr lang="en-US" baseline="0" dirty="0" smtClean="0"/>
              <a:t> problem in the open beds with the susceptible varieties from other breeding programs. </a:t>
            </a:r>
            <a:r>
              <a:rPr lang="en-US" dirty="0" smtClean="0"/>
              <a:t>Because the dayneutral part of the breeding program is new to us, we haven’t had time to breed in the resistance that all our once-fruiting varieties have, though older </a:t>
            </a:r>
            <a:r>
              <a:rPr lang="en-US" dirty="0" err="1" smtClean="0"/>
              <a:t>dayneutrals</a:t>
            </a:r>
            <a:r>
              <a:rPr lang="en-US" dirty="0" smtClean="0"/>
              <a:t>  ‘Tribute’ and ‘</a:t>
            </a:r>
            <a:r>
              <a:rPr lang="en-US" dirty="0" err="1" smtClean="0"/>
              <a:t>Tristar</a:t>
            </a:r>
            <a:r>
              <a:rPr lang="en-US" dirty="0" smtClean="0"/>
              <a:t>’</a:t>
            </a:r>
            <a:r>
              <a:rPr lang="en-US" baseline="0" dirty="0" smtClean="0"/>
              <a:t> are resistant</a:t>
            </a:r>
            <a:r>
              <a:rPr lang="en-US" dirty="0" smtClean="0"/>
              <a:t>.</a:t>
            </a: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E9C382-6126-4AD4-A029-6FD2F6B420AF}" type="slidenum">
              <a:rPr lang="en-US"/>
              <a:pPr fontAlgn="base">
                <a:spcBef>
                  <a:spcPct val="0"/>
                </a:spcBef>
                <a:spcAft>
                  <a:spcPct val="0"/>
                </a:spcAft>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 expected to see a lot of powdery mildew in these tunnels because it’s a problem with high tunnels, but in these low tunnels, there was none. </a:t>
            </a:r>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F65E4F-8976-4E7F-8736-D3C979A58990}" type="slidenum">
              <a:rPr lang="en-US"/>
              <a:pPr fontAlgn="base">
                <a:spcBef>
                  <a:spcPct val="0"/>
                </a:spcBef>
                <a:spcAft>
                  <a:spcPct val="0"/>
                </a:spcAft>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These are some of the most popular of our strawberry</a:t>
            </a:r>
            <a:r>
              <a:rPr lang="en-US" baseline="0" dirty="0" smtClean="0"/>
              <a:t> varieties available at nurseries today. They are especially popular because they are disease resistant and great tasting. Their disease resistance makes them popular with organic growers.</a:t>
            </a:r>
            <a:endParaRPr lang="en-US"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6F0636-F8AA-464F-AA49-A7AE7BB30680}" type="slidenum">
              <a:rPr lang="en-US"/>
              <a:pPr fontAlgn="base">
                <a:spcBef>
                  <a:spcPct val="0"/>
                </a:spcBef>
                <a:spcAft>
                  <a:spcPct val="0"/>
                </a:spcAft>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Powdery mildew grows really well in high humidity conditions, and high tunnels are often quite humid. </a:t>
            </a:r>
            <a:endParaRPr lang="en-US" dirty="0"/>
          </a:p>
        </p:txBody>
      </p:sp>
      <p:sp>
        <p:nvSpPr>
          <p:cNvPr id="4" name="Slide Number Placeholder 3"/>
          <p:cNvSpPr>
            <a:spLocks noGrp="1"/>
          </p:cNvSpPr>
          <p:nvPr>
            <p:ph type="sldNum" sz="quarter" idx="10"/>
          </p:nvPr>
        </p:nvSpPr>
        <p:spPr/>
        <p:txBody>
          <a:bodyPr/>
          <a:lstStyle/>
          <a:p>
            <a:fld id="{00129625-D91D-40B2-825F-80B7264FD65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But we measured humidity inside and outside the tunnels and they were the same through the summer. After I dropped the sides in early October, the humidity inside the tunnels was actually lower until the first week of November… So maybe that’s why there was no powdery mildew. The low tunnels create a very different micro-environment from high tunnels,</a:t>
            </a:r>
            <a:r>
              <a:rPr lang="en-US" baseline="0" dirty="0" smtClean="0"/>
              <a:t> because the low tunnels are so much smaller than the high tunnels.</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Another disease I thought we might see in the cooler temperatures was bacterial angular leafspot disease, but we didn’t. Except for the anthracnose, these low tunnels are pretty disease free.</a:t>
            </a:r>
          </a:p>
        </p:txBody>
      </p:sp>
      <p:sp>
        <p:nvSpPr>
          <p:cNvPr id="4" name="Slide Number Placeholder 3"/>
          <p:cNvSpPr>
            <a:spLocks noGrp="1"/>
          </p:cNvSpPr>
          <p:nvPr>
            <p:ph type="sldNum" sz="quarter" idx="5"/>
          </p:nvPr>
        </p:nvSpPr>
        <p:spPr/>
        <p:txBody>
          <a:bodyPr/>
          <a:lstStyle/>
          <a:p>
            <a:pPr>
              <a:defRPr/>
            </a:pPr>
            <a:fld id="{B90E5A9A-21D3-4006-8D1B-14C2E0507E7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Mucor</a:t>
            </a:r>
            <a:r>
              <a:rPr lang="en-US" dirty="0" smtClean="0"/>
              <a:t> has been our big new problem in the tunnels that we don’t see in the once-fruiting genotypes in spring. And this year we learned it requires</a:t>
            </a:r>
            <a:r>
              <a:rPr lang="en-US" baseline="0" dirty="0" smtClean="0"/>
              <a:t> warm humid weather in addition to some way to get through the fruit skin.</a:t>
            </a:r>
            <a:endParaRPr lang="en-US" dirty="0"/>
          </a:p>
        </p:txBody>
      </p:sp>
      <p:sp>
        <p:nvSpPr>
          <p:cNvPr id="4" name="Slide Number Placeholder 3"/>
          <p:cNvSpPr>
            <a:spLocks noGrp="1"/>
          </p:cNvSpPr>
          <p:nvPr>
            <p:ph type="sldNum" sz="quarter" idx="10"/>
          </p:nvPr>
        </p:nvSpPr>
        <p:spPr/>
        <p:txBody>
          <a:bodyPr/>
          <a:lstStyle/>
          <a:p>
            <a:fld id="{00129625-D91D-40B2-825F-80B7264FD65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a:t>
            </a:r>
            <a:r>
              <a:rPr lang="en-US" baseline="0" dirty="0" smtClean="0"/>
              <a:t> slugs or ants this year. We reduced the problem this year by using less nitrogen fertilizer to make the skin tougher, and by watering only on Mondays and Thursdays when the ripest fruit with the most tender skins have been removed.</a:t>
            </a:r>
            <a:endParaRPr lang="en-US" dirty="0"/>
          </a:p>
        </p:txBody>
      </p:sp>
      <p:sp>
        <p:nvSpPr>
          <p:cNvPr id="4" name="Slide Number Placeholder 3"/>
          <p:cNvSpPr>
            <a:spLocks noGrp="1"/>
          </p:cNvSpPr>
          <p:nvPr>
            <p:ph type="sldNum" sz="quarter" idx="10"/>
          </p:nvPr>
        </p:nvSpPr>
        <p:spPr/>
        <p:txBody>
          <a:bodyPr/>
          <a:lstStyle/>
          <a:p>
            <a:fld id="{00129625-D91D-40B2-825F-80B7264FD65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72">
              <a:defRPr/>
            </a:pPr>
            <a:r>
              <a:rPr lang="en-US" dirty="0" smtClean="0"/>
              <a:t>By fruiting a single set of low-tunnels for two years, we have been able to produce very high quality fruit from mid-April until Christmas in mild years, and with varieties that aren’t even adapted to our location. The extended season reduces</a:t>
            </a:r>
            <a:r>
              <a:rPr lang="en-US" baseline="0" dirty="0" smtClean="0"/>
              <a:t> risk to growers and provides a steady supply of fruit to consumers. And with breeding we’ve already seen that we can significantly improve yield.</a:t>
            </a:r>
            <a:endParaRPr lang="en-US" dirty="0" smtClean="0"/>
          </a:p>
        </p:txBody>
      </p:sp>
      <p:sp>
        <p:nvSpPr>
          <p:cNvPr id="4" name="Slide Number Placeholder 3"/>
          <p:cNvSpPr>
            <a:spLocks noGrp="1"/>
          </p:cNvSpPr>
          <p:nvPr>
            <p:ph type="sldNum" sz="quarter" idx="10"/>
          </p:nvPr>
        </p:nvSpPr>
        <p:spPr/>
        <p:txBody>
          <a:bodyPr/>
          <a:lstStyle/>
          <a:p>
            <a:fld id="{00129625-D91D-40B2-825F-80B7264FD65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are</a:t>
            </a:r>
            <a:r>
              <a:rPr lang="en-US" baseline="0" dirty="0" smtClean="0"/>
              <a:t> gathering all the tools we need to make locally grown strawberries available all year long… it’s just a matter of time now.</a:t>
            </a:r>
            <a:endParaRPr lang="en-US" dirty="0"/>
          </a:p>
        </p:txBody>
      </p:sp>
      <p:sp>
        <p:nvSpPr>
          <p:cNvPr id="4" name="Slide Number Placeholder 3"/>
          <p:cNvSpPr>
            <a:spLocks noGrp="1"/>
          </p:cNvSpPr>
          <p:nvPr>
            <p:ph type="sldNum" sz="quarter" idx="10"/>
          </p:nvPr>
        </p:nvSpPr>
        <p:spPr/>
        <p:txBody>
          <a:bodyPr/>
          <a:lstStyle/>
          <a:p>
            <a:fld id="{4B69BBAB-3FAE-4B99-9C90-B5BD6DC9F192}"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‘Flavorfest’ is our newest.</a:t>
            </a:r>
            <a:endParaRPr lang="en-US" dirty="0"/>
          </a:p>
        </p:txBody>
      </p:sp>
      <p:sp>
        <p:nvSpPr>
          <p:cNvPr id="4" name="Slide Number Placeholder 3"/>
          <p:cNvSpPr>
            <a:spLocks noGrp="1"/>
          </p:cNvSpPr>
          <p:nvPr>
            <p:ph type="sldNum" sz="quarter" idx="10"/>
          </p:nvPr>
        </p:nvSpPr>
        <p:spPr/>
        <p:txBody>
          <a:bodyPr/>
          <a:lstStyle/>
          <a:p>
            <a:fld id="{00129625-D91D-40B2-825F-80B7264FD657}"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has almost</a:t>
            </a:r>
            <a:r>
              <a:rPr lang="en-US" baseline="0" dirty="0" smtClean="0"/>
              <a:t> everything we want in a strawberry variety…. But it only fruits three weeks a year, during the traditional spring strawberry season, and people want great strawberries all year long.</a:t>
            </a:r>
            <a:endParaRPr lang="en-US" dirty="0" smtClean="0"/>
          </a:p>
          <a:p>
            <a:endParaRPr lang="en-US" dirty="0"/>
          </a:p>
        </p:txBody>
      </p:sp>
      <p:sp>
        <p:nvSpPr>
          <p:cNvPr id="4" name="Slide Number Placeholder 3"/>
          <p:cNvSpPr>
            <a:spLocks noGrp="1"/>
          </p:cNvSpPr>
          <p:nvPr>
            <p:ph type="sldNum" sz="quarter" idx="10"/>
          </p:nvPr>
        </p:nvSpPr>
        <p:spPr/>
        <p:txBody>
          <a:bodyPr/>
          <a:lstStyle/>
          <a:p>
            <a:fld id="{00129625-D91D-40B2-825F-80B7264FD65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varieties that fruit for</a:t>
            </a:r>
            <a:r>
              <a:rPr lang="en-US" baseline="0" dirty="0" smtClean="0"/>
              <a:t> longer than three weeks, for most of the year in fact. And I am breeding for this type of strawberry as well as the traditional type. This is so important that we are supporting the repeat-fruiting breeding effort with genetics and production systems too. These white flags identify repeat-fruiting selections in the seedling field, and each breeding family’s segregation ratio is evaluated to estimate the number of loci involved and what their gene action is… dominant, recessive. That’s classical genetics… transmission genetics… Mendelian genetics.</a:t>
            </a:r>
            <a:endParaRPr lang="en-US" dirty="0"/>
          </a:p>
        </p:txBody>
      </p:sp>
      <p:sp>
        <p:nvSpPr>
          <p:cNvPr id="4" name="Slide Number Placeholder 3"/>
          <p:cNvSpPr>
            <a:spLocks noGrp="1"/>
          </p:cNvSpPr>
          <p:nvPr>
            <p:ph type="sldNum" sz="quarter" idx="10"/>
          </p:nvPr>
        </p:nvSpPr>
        <p:spPr/>
        <p:txBody>
          <a:bodyPr/>
          <a:lstStyle/>
          <a:p>
            <a:fld id="{00129625-D91D-40B2-825F-80B7264FD65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we’re using the more modern approach of mapping this trait with molecular markers. Patricia Castro-Lopez developed a molecular map</a:t>
            </a:r>
            <a:r>
              <a:rPr lang="en-US" baseline="0" dirty="0" smtClean="0"/>
              <a:t> using data from collaborators in five states. The trait was mapped as a qualitative trait (whether or not a progeny flowered after once-fruiting types stopped flowering)…</a:t>
            </a:r>
            <a:endParaRPr lang="en-US" dirty="0"/>
          </a:p>
        </p:txBody>
      </p:sp>
      <p:sp>
        <p:nvSpPr>
          <p:cNvPr id="4" name="Slide Number Placeholder 3"/>
          <p:cNvSpPr>
            <a:spLocks noGrp="1"/>
          </p:cNvSpPr>
          <p:nvPr>
            <p:ph type="sldNum" sz="quarter" idx="10"/>
          </p:nvPr>
        </p:nvSpPr>
        <p:spPr/>
        <p:txBody>
          <a:bodyPr/>
          <a:lstStyle/>
          <a:p>
            <a:fld id="{4B69BBAB-3FAE-4B99-9C90-B5BD6DC9F1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as a quantitatively measured trait (number of weeks a progeny was seen to flower)… to the same location, generally speaking.</a:t>
            </a:r>
            <a:endParaRPr lang="en-US" dirty="0"/>
          </a:p>
        </p:txBody>
      </p:sp>
      <p:sp>
        <p:nvSpPr>
          <p:cNvPr id="4" name="Slide Number Placeholder 3"/>
          <p:cNvSpPr>
            <a:spLocks noGrp="1"/>
          </p:cNvSpPr>
          <p:nvPr>
            <p:ph type="sldNum" sz="quarter" idx="10"/>
          </p:nvPr>
        </p:nvSpPr>
        <p:spPr/>
        <p:txBody>
          <a:bodyPr/>
          <a:lstStyle/>
          <a:p>
            <a:fld id="{4B69BBAB-3FAE-4B99-9C90-B5BD6DC9F1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gives us a subset of markers to try to use in marker-assisted breeding for repeat fruiting</a:t>
            </a:r>
            <a:r>
              <a:rPr lang="en-US" baseline="0" dirty="0" smtClean="0"/>
              <a:t>. Patricia currently is mapping the same trait in another population and is finding two completely different linkage groups to be involved. One of my long-term goals is to develop markers like those circled in red that produce only one or two products from any particular genotype, indicating they may be linkage-group specific.</a:t>
            </a:r>
            <a:endParaRPr lang="en-US" dirty="0"/>
          </a:p>
        </p:txBody>
      </p:sp>
      <p:sp>
        <p:nvSpPr>
          <p:cNvPr id="4" name="Slide Number Placeholder 3"/>
          <p:cNvSpPr>
            <a:spLocks noGrp="1"/>
          </p:cNvSpPr>
          <p:nvPr>
            <p:ph type="sldNum" sz="quarter" idx="10"/>
          </p:nvPr>
        </p:nvSpPr>
        <p:spPr/>
        <p:txBody>
          <a:bodyPr/>
          <a:lstStyle/>
          <a:p>
            <a:fld id="{4B69BBAB-3FAE-4B99-9C90-B5BD6DC9F1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44E85-163C-490B-B726-6356321EE628}" type="slidenum">
              <a:rPr lang="en-US"/>
              <a:pPr/>
              <a:t>9</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0"/>
              </a:spcBef>
            </a:pPr>
            <a:r>
              <a:rPr lang="en-US" dirty="0" smtClean="0"/>
              <a:t>But back to the actual breeding… this is what repeat fruiting strawberries look like in the typical Maryland </a:t>
            </a:r>
            <a:r>
              <a:rPr lang="en-US" dirty="0" err="1" smtClean="0"/>
              <a:t>plasticulture</a:t>
            </a:r>
            <a:r>
              <a:rPr lang="en-US" dirty="0" smtClean="0"/>
              <a:t> production system. I can’t tell a potential</a:t>
            </a:r>
            <a:r>
              <a:rPr lang="en-US" baseline="0" dirty="0" smtClean="0"/>
              <a:t> variety from a discard with no fruit.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descr="before me 550dpi copy turned right"/>
          <p:cNvPicPr>
            <a:picLocks noChangeAspect="1" noChangeArrowheads="1"/>
          </p:cNvPicPr>
          <p:nvPr/>
        </p:nvPicPr>
        <p:blipFill>
          <a:blip r:embed="rId3" cstate="print"/>
          <a:srcRect/>
          <a:stretch>
            <a:fillRect/>
          </a:stretch>
        </p:blipFill>
        <p:spPr bwMode="auto">
          <a:xfrm>
            <a:off x="0" y="0"/>
            <a:ext cx="9144000" cy="6149975"/>
          </a:xfrm>
          <a:prstGeom prst="rect">
            <a:avLst/>
          </a:prstGeom>
          <a:noFill/>
          <a:ln w="3175">
            <a:solidFill>
              <a:srgbClr val="000000"/>
            </a:solidFill>
            <a:miter lim="800000"/>
            <a:headEnd/>
            <a:tailEnd/>
          </a:ln>
        </p:spPr>
      </p:pic>
      <p:sp>
        <p:nvSpPr>
          <p:cNvPr id="167939" name="Text Box 3"/>
          <p:cNvSpPr txBox="1">
            <a:spLocks noChangeArrowheads="1"/>
          </p:cNvSpPr>
          <p:nvPr/>
        </p:nvSpPr>
        <p:spPr bwMode="auto">
          <a:xfrm>
            <a:off x="1390650" y="6172200"/>
            <a:ext cx="1657350" cy="457200"/>
          </a:xfrm>
          <a:prstGeom prst="rect">
            <a:avLst/>
          </a:prstGeom>
          <a:noFill/>
          <a:ln w="9525">
            <a:noFill/>
            <a:miter lim="800000"/>
            <a:headEnd/>
            <a:tailEnd/>
          </a:ln>
          <a:effectLst/>
        </p:spPr>
        <p:txBody>
          <a:bodyPr wrap="none">
            <a:spAutoFit/>
          </a:bodyPr>
          <a:lstStyle/>
          <a:p>
            <a:pPr eaLnBrk="1" hangingPunct="1"/>
            <a:r>
              <a:rPr lang="en-US" sz="2400" b="1">
                <a:solidFill>
                  <a:schemeClr val="bg1"/>
                </a:solidFill>
                <a:effectLst>
                  <a:outerShdw blurRad="38100" dist="38100" dir="2700000" algn="tl">
                    <a:srgbClr val="808080"/>
                  </a:outerShdw>
                </a:effectLst>
                <a:latin typeface="Times New Roman" pitchFamily="18" charset="0"/>
              </a:rPr>
              <a:t>1946 - 1975</a:t>
            </a:r>
          </a:p>
        </p:txBody>
      </p:sp>
      <p:sp>
        <p:nvSpPr>
          <p:cNvPr id="167940" name="Text Box 4"/>
          <p:cNvSpPr txBox="1">
            <a:spLocks noChangeArrowheads="1"/>
          </p:cNvSpPr>
          <p:nvPr/>
        </p:nvSpPr>
        <p:spPr bwMode="auto">
          <a:xfrm>
            <a:off x="2762250" y="6477000"/>
            <a:ext cx="1657350" cy="457200"/>
          </a:xfrm>
          <a:prstGeom prst="rect">
            <a:avLst/>
          </a:prstGeom>
          <a:noFill/>
          <a:ln w="9525">
            <a:noFill/>
            <a:miter lim="800000"/>
            <a:headEnd/>
            <a:tailEnd/>
          </a:ln>
          <a:effectLst/>
        </p:spPr>
        <p:txBody>
          <a:bodyPr wrap="none">
            <a:spAutoFit/>
          </a:bodyPr>
          <a:lstStyle/>
          <a:p>
            <a:pPr eaLnBrk="1" hangingPunct="1"/>
            <a:r>
              <a:rPr lang="en-US" sz="2400" b="1">
                <a:solidFill>
                  <a:schemeClr val="bg1"/>
                </a:solidFill>
                <a:effectLst>
                  <a:outerShdw blurRad="38100" dist="38100" dir="2700000" algn="tl">
                    <a:srgbClr val="808080"/>
                  </a:outerShdw>
                </a:effectLst>
                <a:latin typeface="Times New Roman" pitchFamily="18" charset="0"/>
              </a:rPr>
              <a:t>1965 - 1988</a:t>
            </a:r>
          </a:p>
        </p:txBody>
      </p:sp>
      <p:sp>
        <p:nvSpPr>
          <p:cNvPr id="167941" name="Text Box 5"/>
          <p:cNvSpPr txBox="1">
            <a:spLocks noChangeArrowheads="1"/>
          </p:cNvSpPr>
          <p:nvPr/>
        </p:nvSpPr>
        <p:spPr bwMode="auto">
          <a:xfrm>
            <a:off x="4210050" y="6172200"/>
            <a:ext cx="1657350" cy="457200"/>
          </a:xfrm>
          <a:prstGeom prst="rect">
            <a:avLst/>
          </a:prstGeom>
          <a:noFill/>
          <a:ln w="9525">
            <a:noFill/>
            <a:miter lim="800000"/>
            <a:headEnd/>
            <a:tailEnd/>
          </a:ln>
          <a:effectLst/>
        </p:spPr>
        <p:txBody>
          <a:bodyPr wrap="none">
            <a:spAutoFit/>
          </a:bodyPr>
          <a:lstStyle/>
          <a:p>
            <a:pPr eaLnBrk="1" hangingPunct="1"/>
            <a:r>
              <a:rPr lang="en-US" sz="2400" b="1">
                <a:solidFill>
                  <a:schemeClr val="bg1"/>
                </a:solidFill>
                <a:effectLst>
                  <a:outerShdw blurRad="38100" dist="38100" dir="2700000" algn="tl">
                    <a:srgbClr val="808080"/>
                  </a:outerShdw>
                </a:effectLst>
                <a:latin typeface="Times New Roman" pitchFamily="18" charset="0"/>
              </a:rPr>
              <a:t>1920 - 1957</a:t>
            </a:r>
          </a:p>
        </p:txBody>
      </p:sp>
      <p:sp>
        <p:nvSpPr>
          <p:cNvPr id="167942" name="Text Box 6"/>
          <p:cNvSpPr txBox="1">
            <a:spLocks noChangeArrowheads="1"/>
          </p:cNvSpPr>
          <p:nvPr/>
        </p:nvSpPr>
        <p:spPr bwMode="auto">
          <a:xfrm>
            <a:off x="5505450" y="6477000"/>
            <a:ext cx="1657350" cy="457200"/>
          </a:xfrm>
          <a:prstGeom prst="rect">
            <a:avLst/>
          </a:prstGeom>
          <a:noFill/>
          <a:ln w="9525">
            <a:noFill/>
            <a:miter lim="800000"/>
            <a:headEnd/>
            <a:tailEnd/>
          </a:ln>
          <a:effectLst/>
        </p:spPr>
        <p:txBody>
          <a:bodyPr wrap="none">
            <a:spAutoFit/>
          </a:bodyPr>
          <a:lstStyle/>
          <a:p>
            <a:pPr eaLnBrk="1" hangingPunct="1"/>
            <a:r>
              <a:rPr lang="en-US" sz="2400" b="1">
                <a:solidFill>
                  <a:schemeClr val="bg1"/>
                </a:solidFill>
                <a:effectLst>
                  <a:outerShdw blurRad="38100" dist="38100" dir="2700000" algn="tl">
                    <a:srgbClr val="808080"/>
                  </a:outerShdw>
                </a:effectLst>
                <a:latin typeface="Times New Roman" pitchFamily="18" charset="0"/>
              </a:rPr>
              <a:t>1977 - 1998</a:t>
            </a:r>
          </a:p>
        </p:txBody>
      </p:sp>
      <p:sp>
        <p:nvSpPr>
          <p:cNvPr id="167943" name="Text Box 7"/>
          <p:cNvSpPr txBox="1">
            <a:spLocks noChangeArrowheads="1"/>
          </p:cNvSpPr>
          <p:nvPr/>
        </p:nvSpPr>
        <p:spPr bwMode="auto">
          <a:xfrm>
            <a:off x="6724650" y="6172200"/>
            <a:ext cx="1504950" cy="457200"/>
          </a:xfrm>
          <a:prstGeom prst="rect">
            <a:avLst/>
          </a:prstGeom>
          <a:noFill/>
          <a:ln w="9525">
            <a:noFill/>
            <a:miter lim="800000"/>
            <a:headEnd/>
            <a:tailEnd/>
          </a:ln>
          <a:effectLst/>
        </p:spPr>
        <p:txBody>
          <a:bodyPr wrap="none">
            <a:spAutoFit/>
          </a:bodyPr>
          <a:lstStyle/>
          <a:p>
            <a:pPr eaLnBrk="1" hangingPunct="1"/>
            <a:r>
              <a:rPr lang="en-US" sz="2400" b="1">
                <a:solidFill>
                  <a:schemeClr val="bg1"/>
                </a:solidFill>
                <a:effectLst>
                  <a:outerShdw blurRad="38100" dist="38100" dir="2700000" algn="tl">
                    <a:srgbClr val="808080"/>
                  </a:outerShdw>
                </a:effectLst>
                <a:latin typeface="Times New Roman" pitchFamily="18" charset="0"/>
              </a:rPr>
              <a:t>1997-2001</a:t>
            </a:r>
          </a:p>
        </p:txBody>
      </p:sp>
      <p:pic>
        <p:nvPicPr>
          <p:cNvPr id="167944" name="Picture 8" descr="P0000466"/>
          <p:cNvPicPr>
            <a:picLocks noChangeAspect="1" noChangeArrowheads="1"/>
          </p:cNvPicPr>
          <p:nvPr/>
        </p:nvPicPr>
        <p:blipFill>
          <a:blip r:embed="rId4" cstate="print"/>
          <a:srcRect/>
          <a:stretch>
            <a:fillRect/>
          </a:stretch>
        </p:blipFill>
        <p:spPr bwMode="auto">
          <a:xfrm>
            <a:off x="6781800" y="3581400"/>
            <a:ext cx="1216025" cy="2590800"/>
          </a:xfrm>
          <a:prstGeom prst="rect">
            <a:avLst/>
          </a:prstGeom>
          <a:noFill/>
          <a:ln w="3175">
            <a:solidFill>
              <a:srgbClr val="000000"/>
            </a:solidFill>
            <a:miter lim="800000"/>
            <a:headEnd/>
            <a:tailEnd/>
          </a:ln>
        </p:spPr>
      </p:pic>
      <p:pic>
        <p:nvPicPr>
          <p:cNvPr id="167945" name="Picture 9" descr="fleet-1"/>
          <p:cNvPicPr>
            <a:picLocks noChangeAspect="1" noChangeArrowheads="1"/>
          </p:cNvPicPr>
          <p:nvPr/>
        </p:nvPicPr>
        <p:blipFill>
          <a:blip r:embed="rId5" cstate="print"/>
          <a:srcRect/>
          <a:stretch>
            <a:fillRect/>
          </a:stretch>
        </p:blipFill>
        <p:spPr bwMode="auto">
          <a:xfrm>
            <a:off x="0" y="3657600"/>
            <a:ext cx="1295400" cy="2514600"/>
          </a:xfrm>
          <a:prstGeom prst="rect">
            <a:avLst/>
          </a:prstGeom>
          <a:noFill/>
          <a:ln w="3175">
            <a:solidFill>
              <a:schemeClr val="tx1"/>
            </a:solidFill>
            <a:miter lim="800000"/>
            <a:headEnd/>
            <a:tailEnd/>
          </a:ln>
        </p:spPr>
      </p:pic>
      <p:sp>
        <p:nvSpPr>
          <p:cNvPr id="167946" name="Text Box 10"/>
          <p:cNvSpPr txBox="1">
            <a:spLocks noChangeArrowheads="1"/>
          </p:cNvSpPr>
          <p:nvPr/>
        </p:nvSpPr>
        <p:spPr bwMode="auto">
          <a:xfrm>
            <a:off x="0" y="6477000"/>
            <a:ext cx="1657350" cy="457200"/>
          </a:xfrm>
          <a:prstGeom prst="rect">
            <a:avLst/>
          </a:prstGeom>
          <a:noFill/>
          <a:ln w="9525">
            <a:noFill/>
            <a:miter lim="800000"/>
            <a:headEnd/>
            <a:tailEnd/>
          </a:ln>
          <a:effectLst/>
        </p:spPr>
        <p:txBody>
          <a:bodyPr wrap="none">
            <a:spAutoFit/>
          </a:bodyPr>
          <a:lstStyle/>
          <a:p>
            <a:pPr eaLnBrk="1" hangingPunct="1"/>
            <a:r>
              <a:rPr lang="en-US" sz="2400" b="1" dirty="0">
                <a:solidFill>
                  <a:srgbClr val="C49F00"/>
                </a:solidFill>
                <a:effectLst>
                  <a:outerShdw blurRad="38100" dist="38100" dir="2700000" algn="tl">
                    <a:srgbClr val="FFFFFF"/>
                  </a:outerShdw>
                </a:effectLst>
                <a:latin typeface="Times New Roman" pitchFamily="18" charset="0"/>
              </a:rPr>
              <a:t>1910</a:t>
            </a:r>
            <a:r>
              <a:rPr lang="en-US" sz="2400" b="1" dirty="0">
                <a:solidFill>
                  <a:schemeClr val="bg1"/>
                </a:solidFill>
                <a:effectLst>
                  <a:outerShdw blurRad="38100" dist="38100" dir="2700000" algn="tl">
                    <a:srgbClr val="808080"/>
                  </a:outerShdw>
                </a:effectLst>
                <a:latin typeface="Times New Roman" pitchFamily="18" charset="0"/>
              </a:rPr>
              <a:t> - 1922</a:t>
            </a:r>
          </a:p>
        </p:txBody>
      </p:sp>
      <p:pic>
        <p:nvPicPr>
          <p:cNvPr id="167947" name="Picture 11" descr="Dsc00801"/>
          <p:cNvPicPr>
            <a:picLocks noChangeAspect="1" noChangeArrowheads="1"/>
          </p:cNvPicPr>
          <p:nvPr/>
        </p:nvPicPr>
        <p:blipFill>
          <a:blip r:embed="rId6" cstate="print">
            <a:lum bright="12000" contrast="6000"/>
          </a:blip>
          <a:srcRect/>
          <a:stretch>
            <a:fillRect/>
          </a:stretch>
        </p:blipFill>
        <p:spPr bwMode="auto">
          <a:xfrm>
            <a:off x="8016875" y="3581400"/>
            <a:ext cx="1127125" cy="2590800"/>
          </a:xfrm>
          <a:prstGeom prst="rect">
            <a:avLst/>
          </a:prstGeom>
          <a:noFill/>
          <a:ln w="3175">
            <a:solidFill>
              <a:schemeClr val="tx1"/>
            </a:solidFill>
            <a:miter lim="800000"/>
            <a:headEnd/>
            <a:tailEnd/>
          </a:ln>
        </p:spPr>
      </p:pic>
      <p:sp>
        <p:nvSpPr>
          <p:cNvPr id="167948" name="Text Box 12"/>
          <p:cNvSpPr txBox="1">
            <a:spLocks noChangeArrowheads="1"/>
          </p:cNvSpPr>
          <p:nvPr/>
        </p:nvSpPr>
        <p:spPr bwMode="auto">
          <a:xfrm>
            <a:off x="7924800" y="6477000"/>
            <a:ext cx="971550" cy="457200"/>
          </a:xfrm>
          <a:prstGeom prst="rect">
            <a:avLst/>
          </a:prstGeom>
          <a:noFill/>
          <a:ln w="9525">
            <a:noFill/>
            <a:miter lim="800000"/>
            <a:headEnd/>
            <a:tailEnd/>
          </a:ln>
          <a:effectLst/>
        </p:spPr>
        <p:txBody>
          <a:bodyPr wrap="none">
            <a:spAutoFit/>
          </a:bodyPr>
          <a:lstStyle/>
          <a:p>
            <a:pPr eaLnBrk="1" hangingPunct="1"/>
            <a:r>
              <a:rPr lang="en-US" sz="2400" b="1">
                <a:solidFill>
                  <a:schemeClr val="bg1"/>
                </a:solidFill>
                <a:effectLst>
                  <a:outerShdw blurRad="38100" dist="38100" dir="2700000" algn="tl">
                    <a:srgbClr val="808080"/>
                  </a:outerShdw>
                </a:effectLst>
                <a:latin typeface="Times New Roman" pitchFamily="18" charset="0"/>
              </a:rPr>
              <a:t>2001 -</a:t>
            </a:r>
          </a:p>
        </p:txBody>
      </p:sp>
      <p:sp>
        <p:nvSpPr>
          <p:cNvPr id="167949" name="Text Box 13"/>
          <p:cNvSpPr txBox="1">
            <a:spLocks noChangeArrowheads="1"/>
          </p:cNvSpPr>
          <p:nvPr/>
        </p:nvSpPr>
        <p:spPr bwMode="auto">
          <a:xfrm>
            <a:off x="60325" y="-11113"/>
            <a:ext cx="5762411" cy="523220"/>
          </a:xfrm>
          <a:prstGeom prst="rect">
            <a:avLst/>
          </a:prstGeom>
          <a:noFill/>
          <a:ln w="9525">
            <a:noFill/>
            <a:miter lim="800000"/>
            <a:headEnd/>
            <a:tailEnd/>
          </a:ln>
          <a:effectLst/>
        </p:spPr>
        <p:txBody>
          <a:bodyPr wrap="none">
            <a:spAutoFit/>
          </a:bodyPr>
          <a:lstStyle/>
          <a:p>
            <a:pPr eaLnBrk="1" hangingPunct="1"/>
            <a:r>
              <a:rPr lang="en-US" sz="2800" b="1" dirty="0">
                <a:solidFill>
                  <a:schemeClr val="bg1"/>
                </a:solidFill>
                <a:effectLst>
                  <a:outerShdw blurRad="38100" dist="38100" dir="2700000" algn="tl">
                    <a:srgbClr val="808080"/>
                  </a:outerShdw>
                </a:effectLst>
              </a:rPr>
              <a:t>Long history of </a:t>
            </a:r>
            <a:r>
              <a:rPr lang="en-US" sz="2800" b="1" dirty="0" smtClean="0">
                <a:solidFill>
                  <a:schemeClr val="bg1"/>
                </a:solidFill>
                <a:effectLst>
                  <a:outerShdw blurRad="38100" dist="38100" dir="2700000" algn="tl">
                    <a:srgbClr val="808080"/>
                  </a:outerShdw>
                </a:effectLst>
              </a:rPr>
              <a:t>strawberry </a:t>
            </a:r>
            <a:r>
              <a:rPr lang="en-US" sz="2800" b="1" dirty="0">
                <a:solidFill>
                  <a:schemeClr val="bg1"/>
                </a:solidFill>
                <a:effectLst>
                  <a:outerShdw blurRad="38100" dist="38100" dir="2700000" algn="tl">
                    <a:srgbClr val="808080"/>
                  </a:outerShdw>
                </a:effectLst>
              </a:rPr>
              <a:t>breeding…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200400" y="1600200"/>
            <a:ext cx="2638425" cy="369888"/>
          </a:xfrm>
          <a:prstGeom prst="rect">
            <a:avLst/>
          </a:prstGeom>
          <a:noFill/>
          <a:ln w="9525">
            <a:noFill/>
            <a:miter lim="800000"/>
            <a:headEnd/>
            <a:tailEnd/>
          </a:ln>
        </p:spPr>
        <p:txBody>
          <a:bodyPr wrap="none">
            <a:spAutoFit/>
          </a:bodyPr>
          <a:lstStyle/>
          <a:p>
            <a:r>
              <a:rPr lang="en-US">
                <a:latin typeface="Calibri" pitchFamily="34" charset="0"/>
              </a:rPr>
              <a:t>First, let’s talk about yield.</a:t>
            </a:r>
          </a:p>
        </p:txBody>
      </p:sp>
      <p:pic>
        <p:nvPicPr>
          <p:cNvPr id="6147" name="Picture 2" descr="D:\00 Work Documents\Fruit Lab GIFVL\Projects\Breeding\strawberry breeding\summer fall production systems\low tunnels\Lynn and Susan visit\IMG_0463.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5300" y="190500"/>
            <a:ext cx="8153400" cy="6210300"/>
            <a:chOff x="304800" y="381000"/>
            <a:chExt cx="8153400" cy="6477000"/>
          </a:xfrm>
        </p:grpSpPr>
        <p:pic>
          <p:nvPicPr>
            <p:cNvPr id="3" name="Picture 2" descr="E:\00 Work Documents\Fruit Lab GIFVL\Projects\Breeding\strawberry breeding\summer fall production systems\low tunnels\2014-2015 tunnels\2014 IR test\20140529_plastic.JPG"/>
            <p:cNvPicPr>
              <a:picLocks noChangeAspect="1" noChangeArrowheads="1"/>
            </p:cNvPicPr>
            <p:nvPr/>
          </p:nvPicPr>
          <p:blipFill>
            <a:blip r:embed="rId3" cstate="print"/>
            <a:srcRect l="12745" t="18204" r="16667" b="42008"/>
            <a:stretch>
              <a:fillRect/>
            </a:stretch>
          </p:blipFill>
          <p:spPr bwMode="auto">
            <a:xfrm>
              <a:off x="304800" y="914400"/>
              <a:ext cx="8153400" cy="5943600"/>
            </a:xfrm>
            <a:prstGeom prst="rect">
              <a:avLst/>
            </a:prstGeom>
            <a:noFill/>
          </p:spPr>
        </p:pic>
        <p:sp>
          <p:nvSpPr>
            <p:cNvPr id="4" name="Rectangle 3"/>
            <p:cNvSpPr/>
            <p:nvPr/>
          </p:nvSpPr>
          <p:spPr>
            <a:xfrm>
              <a:off x="5257800" y="1219200"/>
              <a:ext cx="2971800" cy="4724400"/>
            </a:xfrm>
            <a:prstGeom prst="rect">
              <a:avLst/>
            </a:prstGeom>
            <a:solidFill>
              <a:schemeClr val="accent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p:cNvSpPr/>
            <p:nvPr/>
          </p:nvSpPr>
          <p:spPr>
            <a:xfrm>
              <a:off x="2971800" y="1219200"/>
              <a:ext cx="2286000" cy="4724400"/>
            </a:xfrm>
            <a:prstGeom prst="rect">
              <a:avLst/>
            </a:prstGeom>
            <a:solidFill>
              <a:schemeClr val="accent3">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447800" y="1219200"/>
              <a:ext cx="1524000" cy="4724400"/>
            </a:xfrm>
            <a:prstGeom prst="rect">
              <a:avLst/>
            </a:prstGeom>
            <a:solidFill>
              <a:schemeClr val="accent4">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15"/>
            <p:cNvSpPr txBox="1">
              <a:spLocks noChangeArrowheads="1"/>
            </p:cNvSpPr>
            <p:nvPr/>
          </p:nvSpPr>
          <p:spPr bwMode="auto">
            <a:xfrm>
              <a:off x="1447800" y="762000"/>
              <a:ext cx="1476686" cy="338554"/>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7030A0"/>
                  </a:solidFill>
                  <a:latin typeface="Calibri" pitchFamily="34" charset="0"/>
                </a:rPr>
                <a:t>UV (10-400nm)</a:t>
              </a:r>
              <a:endParaRPr lang="en-US" sz="1600" b="1" dirty="0">
                <a:solidFill>
                  <a:srgbClr val="7030A0"/>
                </a:solidFill>
                <a:latin typeface="Calibri" pitchFamily="34" charset="0"/>
              </a:endParaRPr>
            </a:p>
          </p:txBody>
        </p:sp>
        <p:sp>
          <p:nvSpPr>
            <p:cNvPr id="8" name="TextBox 8"/>
            <p:cNvSpPr txBox="1">
              <a:spLocks noChangeArrowheads="1"/>
            </p:cNvSpPr>
            <p:nvPr/>
          </p:nvSpPr>
          <p:spPr bwMode="auto">
            <a:xfrm>
              <a:off x="5638800" y="838200"/>
              <a:ext cx="22098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C00000"/>
                  </a:solidFill>
                  <a:latin typeface="Calibri" pitchFamily="34" charset="0"/>
                </a:rPr>
                <a:t>Infrared (700-1,000 nm)</a:t>
              </a:r>
              <a:endParaRPr lang="en-US" sz="1600" b="1" dirty="0">
                <a:solidFill>
                  <a:srgbClr val="C00000"/>
                </a:solidFill>
                <a:latin typeface="Calibri" pitchFamily="34" charset="0"/>
              </a:endParaRPr>
            </a:p>
          </p:txBody>
        </p:sp>
        <p:sp>
          <p:nvSpPr>
            <p:cNvPr id="9" name="TextBox 15"/>
            <p:cNvSpPr txBox="1">
              <a:spLocks noChangeArrowheads="1"/>
            </p:cNvSpPr>
            <p:nvPr/>
          </p:nvSpPr>
          <p:spPr bwMode="auto">
            <a:xfrm>
              <a:off x="3048000" y="381000"/>
              <a:ext cx="2286001"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009900"/>
                  </a:solidFill>
                  <a:latin typeface="Calibri" pitchFamily="34" charset="0"/>
                </a:rPr>
                <a:t>Photosynthetically Active Radiation (PAR)</a:t>
              </a:r>
            </a:p>
            <a:p>
              <a:pPr algn="ctr"/>
              <a:r>
                <a:rPr lang="en-US" sz="1600" b="1" dirty="0" smtClean="0">
                  <a:solidFill>
                    <a:srgbClr val="009900"/>
                  </a:solidFill>
                  <a:latin typeface="Calibri" pitchFamily="34" charset="0"/>
                </a:rPr>
                <a:t>(400-700nm)</a:t>
              </a:r>
              <a:endParaRPr lang="en-US" sz="1600" b="1" dirty="0">
                <a:solidFill>
                  <a:srgbClr val="009900"/>
                </a:solidFill>
                <a:latin typeface="Calibri" pitchFamily="34" charset="0"/>
              </a:endParaRPr>
            </a:p>
          </p:txBody>
        </p:sp>
        <p:sp>
          <p:nvSpPr>
            <p:cNvPr id="10" name="TextBox 21"/>
            <p:cNvSpPr txBox="1"/>
            <p:nvPr/>
          </p:nvSpPr>
          <p:spPr>
            <a:xfrm>
              <a:off x="5257800" y="1752600"/>
              <a:ext cx="243297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C00000"/>
                  </a:solidFill>
                </a:rPr>
                <a:t>Standard “clear” plastic</a:t>
              </a:r>
              <a:endParaRPr lang="en-US" b="1" dirty="0">
                <a:solidFill>
                  <a:srgbClr val="C00000"/>
                </a:solidFill>
              </a:endParaRPr>
            </a:p>
          </p:txBody>
        </p:sp>
        <p:sp>
          <p:nvSpPr>
            <p:cNvPr id="11" name="TextBox 22"/>
            <p:cNvSpPr txBox="1"/>
            <p:nvPr/>
          </p:nvSpPr>
          <p:spPr>
            <a:xfrm>
              <a:off x="5257800" y="2895600"/>
              <a:ext cx="14859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TES plastic (IR diffusing)</a:t>
              </a:r>
              <a:endParaRPr lang="en-US" b="1" dirty="0">
                <a:solidFill>
                  <a:srgbClr val="00B050"/>
                </a:solidFill>
              </a:endParaRPr>
            </a:p>
          </p:txBody>
        </p:sp>
        <p:sp>
          <p:nvSpPr>
            <p:cNvPr id="12" name="TextBox 23"/>
            <p:cNvSpPr txBox="1"/>
            <p:nvPr/>
          </p:nvSpPr>
          <p:spPr>
            <a:xfrm>
              <a:off x="5257800" y="4419600"/>
              <a:ext cx="18288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solidFill>
                    <a:srgbClr val="0070C0"/>
                  </a:solidFill>
                </a:rPr>
                <a:t>TempCool</a:t>
              </a:r>
              <a:r>
                <a:rPr lang="en-US" b="1" dirty="0" smtClean="0">
                  <a:solidFill>
                    <a:srgbClr val="0070C0"/>
                  </a:solidFill>
                </a:rPr>
                <a:t> plastic (IR blocking)</a:t>
              </a:r>
              <a:endParaRPr lang="en-US" b="1" dirty="0">
                <a:solidFill>
                  <a:srgbClr val="0070C0"/>
                </a:solidFill>
              </a:endParaRPr>
            </a:p>
          </p:txBody>
        </p:sp>
      </p:grpSp>
      <p:sp>
        <p:nvSpPr>
          <p:cNvPr id="13" name="TextBox 12"/>
          <p:cNvSpPr txBox="1"/>
          <p:nvPr/>
        </p:nvSpPr>
        <p:spPr>
          <a:xfrm>
            <a:off x="152400" y="6324600"/>
            <a:ext cx="4217052" cy="369332"/>
          </a:xfrm>
          <a:prstGeom prst="rect">
            <a:avLst/>
          </a:prstGeom>
          <a:noFill/>
        </p:spPr>
        <p:txBody>
          <a:bodyPr wrap="none" rtlCol="0">
            <a:spAutoFit/>
          </a:bodyPr>
          <a:lstStyle/>
          <a:p>
            <a:r>
              <a:rPr lang="en-US" dirty="0" smtClean="0"/>
              <a:t>Dr. Craig Daughtry, USDA-ARS Beltsville MD</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9-12-14\DSC_2851.JPG"/>
          <p:cNvPicPr>
            <a:picLocks noChangeAspect="1" noChangeArrowheads="1"/>
          </p:cNvPicPr>
          <p:nvPr/>
        </p:nvPicPr>
        <p:blipFill>
          <a:blip r:embed="rId3" cstate="print"/>
          <a:srcRect l="15474" t="36997" r="36135" b="8496"/>
          <a:stretch>
            <a:fillRect/>
          </a:stretch>
        </p:blipFill>
        <p:spPr bwMode="auto">
          <a:xfrm>
            <a:off x="-1" y="0"/>
            <a:ext cx="9167117" cy="6858000"/>
          </a:xfrm>
          <a:prstGeom prst="rect">
            <a:avLst/>
          </a:prstGeom>
          <a:noFill/>
        </p:spPr>
      </p:pic>
      <p:sp>
        <p:nvSpPr>
          <p:cNvPr id="3" name="TextBox 2"/>
          <p:cNvSpPr txBox="1"/>
          <p:nvPr/>
        </p:nvSpPr>
        <p:spPr>
          <a:xfrm rot="16573522">
            <a:off x="1939838" y="479741"/>
            <a:ext cx="1258678" cy="369332"/>
          </a:xfrm>
          <a:prstGeom prst="rect">
            <a:avLst/>
          </a:prstGeom>
          <a:noFill/>
        </p:spPr>
        <p:txBody>
          <a:bodyPr wrap="none" rtlCol="0">
            <a:spAutoFit/>
          </a:bodyPr>
          <a:lstStyle/>
          <a:p>
            <a:r>
              <a:rPr lang="en-US" b="1" dirty="0" smtClean="0">
                <a:solidFill>
                  <a:srgbClr val="00B050"/>
                </a:solidFill>
              </a:rPr>
              <a:t>IR diffusing</a:t>
            </a:r>
            <a:endParaRPr lang="en-US" b="1" dirty="0">
              <a:solidFill>
                <a:srgbClr val="00B050"/>
              </a:solidFill>
            </a:endParaRPr>
          </a:p>
        </p:txBody>
      </p:sp>
      <p:sp>
        <p:nvSpPr>
          <p:cNvPr id="4" name="TextBox 3"/>
          <p:cNvSpPr txBox="1"/>
          <p:nvPr/>
        </p:nvSpPr>
        <p:spPr>
          <a:xfrm rot="15853408">
            <a:off x="3654848" y="521592"/>
            <a:ext cx="1258678" cy="369332"/>
          </a:xfrm>
          <a:prstGeom prst="rect">
            <a:avLst/>
          </a:prstGeom>
          <a:noFill/>
        </p:spPr>
        <p:txBody>
          <a:bodyPr wrap="none" rtlCol="0">
            <a:spAutoFit/>
          </a:bodyPr>
          <a:lstStyle/>
          <a:p>
            <a:r>
              <a:rPr lang="en-US" b="1" dirty="0" smtClean="0">
                <a:solidFill>
                  <a:srgbClr val="00B050"/>
                </a:solidFill>
              </a:rPr>
              <a:t>IR diffusing</a:t>
            </a:r>
            <a:endParaRPr lang="en-US" b="1" dirty="0">
              <a:solidFill>
                <a:srgbClr val="00B050"/>
              </a:solidFill>
            </a:endParaRPr>
          </a:p>
        </p:txBody>
      </p:sp>
      <p:sp>
        <p:nvSpPr>
          <p:cNvPr id="5" name="TextBox 4"/>
          <p:cNvSpPr txBox="1"/>
          <p:nvPr/>
        </p:nvSpPr>
        <p:spPr>
          <a:xfrm rot="17048486">
            <a:off x="1228270" y="490850"/>
            <a:ext cx="1048429" cy="369332"/>
          </a:xfrm>
          <a:prstGeom prst="rect">
            <a:avLst/>
          </a:prstGeom>
          <a:noFill/>
        </p:spPr>
        <p:txBody>
          <a:bodyPr wrap="none" rtlCol="0">
            <a:spAutoFit/>
          </a:bodyPr>
          <a:lstStyle/>
          <a:p>
            <a:r>
              <a:rPr lang="en-US" b="1" dirty="0" smtClean="0">
                <a:solidFill>
                  <a:srgbClr val="C00000"/>
                </a:solidFill>
              </a:rPr>
              <a:t>Standard</a:t>
            </a:r>
            <a:endParaRPr lang="en-US" b="1" dirty="0">
              <a:solidFill>
                <a:srgbClr val="C00000"/>
              </a:solidFill>
            </a:endParaRPr>
          </a:p>
        </p:txBody>
      </p:sp>
      <p:sp>
        <p:nvSpPr>
          <p:cNvPr id="6" name="TextBox 5"/>
          <p:cNvSpPr txBox="1"/>
          <p:nvPr/>
        </p:nvSpPr>
        <p:spPr>
          <a:xfrm rot="15436762">
            <a:off x="4516438" y="568543"/>
            <a:ext cx="1048429" cy="369332"/>
          </a:xfrm>
          <a:prstGeom prst="rect">
            <a:avLst/>
          </a:prstGeom>
          <a:noFill/>
        </p:spPr>
        <p:txBody>
          <a:bodyPr wrap="none" rtlCol="0">
            <a:spAutoFit/>
          </a:bodyPr>
          <a:lstStyle/>
          <a:p>
            <a:r>
              <a:rPr lang="en-US" b="1" dirty="0" smtClean="0">
                <a:solidFill>
                  <a:srgbClr val="C00000"/>
                </a:solidFill>
              </a:rPr>
              <a:t>Standard</a:t>
            </a:r>
            <a:endParaRPr lang="en-US" b="1" dirty="0">
              <a:solidFill>
                <a:srgbClr val="C00000"/>
              </a:solidFill>
            </a:endParaRPr>
          </a:p>
        </p:txBody>
      </p:sp>
      <p:sp>
        <p:nvSpPr>
          <p:cNvPr id="7" name="TextBox 6"/>
          <p:cNvSpPr txBox="1"/>
          <p:nvPr/>
        </p:nvSpPr>
        <p:spPr>
          <a:xfrm rot="16506490">
            <a:off x="2806822" y="569020"/>
            <a:ext cx="1226618" cy="369332"/>
          </a:xfrm>
          <a:prstGeom prst="rect">
            <a:avLst/>
          </a:prstGeom>
          <a:noFill/>
        </p:spPr>
        <p:txBody>
          <a:bodyPr wrap="none" rtlCol="0">
            <a:spAutoFit/>
          </a:bodyPr>
          <a:lstStyle/>
          <a:p>
            <a:r>
              <a:rPr lang="en-US" b="1" dirty="0" smtClean="0">
                <a:solidFill>
                  <a:srgbClr val="0070C0"/>
                </a:solidFill>
              </a:rPr>
              <a:t>IR blocking</a:t>
            </a:r>
            <a:endParaRPr lang="en-US" b="1" dirty="0">
              <a:solidFill>
                <a:srgbClr val="0070C0"/>
              </a:solidFill>
            </a:endParaRPr>
          </a:p>
        </p:txBody>
      </p:sp>
      <p:sp>
        <p:nvSpPr>
          <p:cNvPr id="8" name="TextBox 7"/>
          <p:cNvSpPr txBox="1"/>
          <p:nvPr/>
        </p:nvSpPr>
        <p:spPr>
          <a:xfrm rot="15090938">
            <a:off x="5162667" y="444148"/>
            <a:ext cx="1226618" cy="369332"/>
          </a:xfrm>
          <a:prstGeom prst="rect">
            <a:avLst/>
          </a:prstGeom>
          <a:noFill/>
        </p:spPr>
        <p:txBody>
          <a:bodyPr wrap="none" rtlCol="0">
            <a:spAutoFit/>
          </a:bodyPr>
          <a:lstStyle/>
          <a:p>
            <a:r>
              <a:rPr lang="en-US" b="1" dirty="0" smtClean="0">
                <a:solidFill>
                  <a:srgbClr val="0070C0"/>
                </a:solidFill>
              </a:rPr>
              <a:t>IR blocking</a:t>
            </a:r>
            <a:endParaRPr lang="en-US" b="1" dirty="0">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00 Work Documents\Fruit Lab GIFVL\Projects\Breeding\strawberry breeding\post harvest\1rst project\Photos\strawberry photos day 14\0609--d14-07.JPG"/>
          <p:cNvPicPr>
            <a:picLocks noChangeAspect="1" noChangeArrowheads="1"/>
          </p:cNvPicPr>
          <p:nvPr/>
        </p:nvPicPr>
        <p:blipFill>
          <a:blip r:embed="rId3" cstate="print"/>
          <a:srcRect/>
          <a:stretch>
            <a:fillRect/>
          </a:stretch>
        </p:blipFill>
        <p:spPr bwMode="auto">
          <a:xfrm>
            <a:off x="0" y="3490913"/>
            <a:ext cx="5743575" cy="3367087"/>
          </a:xfrm>
          <a:prstGeom prst="rect">
            <a:avLst/>
          </a:prstGeom>
          <a:noFill/>
          <a:ln w="9525">
            <a:noFill/>
            <a:miter lim="800000"/>
            <a:headEnd/>
            <a:tailEnd/>
          </a:ln>
        </p:spPr>
      </p:pic>
      <p:pic>
        <p:nvPicPr>
          <p:cNvPr id="25603" name="Picture 1" descr="D:\00 Work Documents\Fruit Lab GIFVL\Projects\Breeding\strawberry breeding\summer fall production systems\low tunnels\Genotypes\fruit in clamshells\IMG_0509.jpg"/>
          <p:cNvPicPr>
            <a:picLocks noChangeAspect="1" noChangeArrowheads="1"/>
          </p:cNvPicPr>
          <p:nvPr/>
        </p:nvPicPr>
        <p:blipFill>
          <a:blip r:embed="rId4" cstate="print"/>
          <a:srcRect/>
          <a:stretch>
            <a:fillRect/>
          </a:stretch>
        </p:blipFill>
        <p:spPr bwMode="auto">
          <a:xfrm>
            <a:off x="0" y="0"/>
            <a:ext cx="5735638" cy="3451225"/>
          </a:xfrm>
          <a:prstGeom prst="rect">
            <a:avLst/>
          </a:prstGeom>
          <a:noFill/>
          <a:ln w="9525">
            <a:noFill/>
            <a:miter lim="800000"/>
            <a:headEnd/>
            <a:tailEnd/>
          </a:ln>
        </p:spPr>
      </p:pic>
      <p:sp>
        <p:nvSpPr>
          <p:cNvPr id="4" name="TextBox 3"/>
          <p:cNvSpPr txBox="1"/>
          <p:nvPr/>
        </p:nvSpPr>
        <p:spPr>
          <a:xfrm>
            <a:off x="5727700" y="887413"/>
            <a:ext cx="3254375" cy="1200150"/>
          </a:xfrm>
          <a:prstGeom prst="rect">
            <a:avLst/>
          </a:prstGeom>
          <a:noFill/>
        </p:spPr>
        <p:txBody>
          <a:bodyPr>
            <a:spAutoFit/>
          </a:bodyPr>
          <a:lstStyle/>
          <a:p>
            <a:pPr fontAlgn="auto">
              <a:spcBef>
                <a:spcPts val="0"/>
              </a:spcBef>
              <a:spcAft>
                <a:spcPts val="0"/>
              </a:spcAft>
              <a:defRPr/>
            </a:pPr>
            <a:r>
              <a:rPr lang="en-US" sz="2400" b="1" dirty="0">
                <a:effectLst>
                  <a:outerShdw blurRad="38100" dist="38100" dir="2700000" algn="tl">
                    <a:srgbClr val="000000">
                      <a:alpha val="43137"/>
                    </a:srgbClr>
                  </a:outerShdw>
                </a:effectLst>
                <a:latin typeface="+mn-lt"/>
              </a:rPr>
              <a:t>Fruit from tunnels. </a:t>
            </a:r>
          </a:p>
          <a:p>
            <a:pPr fontAlgn="auto">
              <a:spcBef>
                <a:spcPts val="0"/>
              </a:spcBef>
              <a:spcAft>
                <a:spcPts val="0"/>
              </a:spcAft>
              <a:defRPr/>
            </a:pPr>
            <a:endParaRPr lang="en-US" sz="2400" b="1"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2400" b="1" dirty="0">
                <a:effectLst>
                  <a:outerShdw blurRad="38100" dist="38100" dir="2700000" algn="tl">
                    <a:srgbClr val="000000">
                      <a:alpha val="43137"/>
                    </a:srgbClr>
                  </a:outerShdw>
                </a:effectLst>
                <a:latin typeface="+mn-lt"/>
              </a:rPr>
              <a:t>And NO FUNGICIDES!</a:t>
            </a:r>
            <a:endParaRPr lang="en-US" sz="2400" dirty="0">
              <a:latin typeface="+mn-lt"/>
            </a:endParaRPr>
          </a:p>
        </p:txBody>
      </p:sp>
      <p:sp>
        <p:nvSpPr>
          <p:cNvPr id="5" name="TextBox 4"/>
          <p:cNvSpPr txBox="1"/>
          <p:nvPr/>
        </p:nvSpPr>
        <p:spPr>
          <a:xfrm>
            <a:off x="5903913" y="3976688"/>
            <a:ext cx="3240087" cy="1938992"/>
          </a:xfrm>
          <a:prstGeom prst="rect">
            <a:avLst/>
          </a:prstGeom>
          <a:noFill/>
        </p:spPr>
        <p:txBody>
          <a:bodyPr>
            <a:spAutoFit/>
          </a:bodyPr>
          <a:lstStyle/>
          <a:p>
            <a:pPr fontAlgn="auto">
              <a:spcBef>
                <a:spcPts val="0"/>
              </a:spcBef>
              <a:spcAft>
                <a:spcPts val="0"/>
              </a:spcAft>
              <a:defRPr/>
            </a:pPr>
            <a:r>
              <a:rPr lang="en-US" sz="2400" b="1" dirty="0">
                <a:effectLst>
                  <a:outerShdw blurRad="38100" dist="38100" dir="2700000" algn="tl">
                    <a:srgbClr val="000000">
                      <a:alpha val="43137"/>
                    </a:srgbClr>
                  </a:outerShdw>
                </a:effectLst>
                <a:latin typeface="+mn-lt"/>
              </a:rPr>
              <a:t>This is Botrytis fruit rot. We did NOT see Botrytis in the tunnel fruit, even after </a:t>
            </a:r>
            <a:r>
              <a:rPr lang="en-US" sz="2400" b="1" dirty="0" smtClean="0">
                <a:effectLst>
                  <a:outerShdw blurRad="38100" dist="38100" dir="2700000" algn="tl">
                    <a:srgbClr val="000000">
                      <a:alpha val="43137"/>
                    </a:srgbClr>
                  </a:outerShdw>
                </a:effectLst>
                <a:latin typeface="+mn-lt"/>
              </a:rPr>
              <a:t>storage. </a:t>
            </a:r>
            <a:endParaRPr lang="en-US" sz="24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00 Work Documents\Fruit Lab GIFVL\Projects\Breeding\strawberry breeding\summer fall production systems\low tunnels\IMG_0429.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00 Work Documents\Fruit Lab GIFVL\Projects\Breeding\strawberry breeding\summer fall production systems\low tunnels\winter\IMG_0704.jpg"/>
          <p:cNvPicPr>
            <a:picLocks noChangeAspect="1" noChangeArrowheads="1"/>
          </p:cNvPicPr>
          <p:nvPr/>
        </p:nvPicPr>
        <p:blipFill>
          <a:blip r:embed="rId3" cstate="print"/>
          <a:srcRect/>
          <a:stretch>
            <a:fillRect/>
          </a:stretch>
        </p:blipFill>
        <p:spPr bwMode="auto">
          <a:xfrm>
            <a:off x="0" y="0"/>
            <a:ext cx="9144000" cy="687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cstate="print"/>
          <a:srcRect/>
          <a:stretch>
            <a:fillRect/>
          </a:stretch>
        </p:blipFill>
        <p:spPr bwMode="auto">
          <a:xfrm>
            <a:off x="1112838" y="0"/>
            <a:ext cx="6851650"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5300" y="190500"/>
            <a:ext cx="8153400" cy="6210300"/>
            <a:chOff x="304800" y="381000"/>
            <a:chExt cx="8153400" cy="6477000"/>
          </a:xfrm>
        </p:grpSpPr>
        <p:pic>
          <p:nvPicPr>
            <p:cNvPr id="3" name="Picture 2" descr="E:\00 Work Documents\Fruit Lab GIFVL\Projects\Breeding\strawberry breeding\summer fall production systems\low tunnels\2014-2015 tunnels\2014 IR test\20140529_plastic.JPG"/>
            <p:cNvPicPr>
              <a:picLocks noChangeAspect="1" noChangeArrowheads="1"/>
            </p:cNvPicPr>
            <p:nvPr/>
          </p:nvPicPr>
          <p:blipFill>
            <a:blip r:embed="rId3" cstate="print"/>
            <a:srcRect l="12745" t="18204" r="16667" b="42008"/>
            <a:stretch>
              <a:fillRect/>
            </a:stretch>
          </p:blipFill>
          <p:spPr bwMode="auto">
            <a:xfrm>
              <a:off x="304800" y="914400"/>
              <a:ext cx="8153400" cy="5943600"/>
            </a:xfrm>
            <a:prstGeom prst="rect">
              <a:avLst/>
            </a:prstGeom>
            <a:noFill/>
          </p:spPr>
        </p:pic>
        <p:sp>
          <p:nvSpPr>
            <p:cNvPr id="4" name="Rectangle 3"/>
            <p:cNvSpPr/>
            <p:nvPr/>
          </p:nvSpPr>
          <p:spPr>
            <a:xfrm>
              <a:off x="5257800" y="1219200"/>
              <a:ext cx="2971800" cy="4724400"/>
            </a:xfrm>
            <a:prstGeom prst="rect">
              <a:avLst/>
            </a:prstGeom>
            <a:solidFill>
              <a:schemeClr val="accent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p:cNvSpPr/>
            <p:nvPr/>
          </p:nvSpPr>
          <p:spPr>
            <a:xfrm>
              <a:off x="2971800" y="1219200"/>
              <a:ext cx="2286000" cy="4724400"/>
            </a:xfrm>
            <a:prstGeom prst="rect">
              <a:avLst/>
            </a:prstGeom>
            <a:solidFill>
              <a:schemeClr val="accent3">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1447800" y="1219200"/>
              <a:ext cx="1524000" cy="4724400"/>
            </a:xfrm>
            <a:prstGeom prst="rect">
              <a:avLst/>
            </a:prstGeom>
            <a:solidFill>
              <a:schemeClr val="accent4">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15"/>
            <p:cNvSpPr txBox="1">
              <a:spLocks noChangeArrowheads="1"/>
            </p:cNvSpPr>
            <p:nvPr/>
          </p:nvSpPr>
          <p:spPr bwMode="auto">
            <a:xfrm>
              <a:off x="1447800" y="762000"/>
              <a:ext cx="1476686" cy="338554"/>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7030A0"/>
                  </a:solidFill>
                  <a:latin typeface="Calibri" pitchFamily="34" charset="0"/>
                </a:rPr>
                <a:t>UV (10-400nm)</a:t>
              </a:r>
              <a:endParaRPr lang="en-US" sz="1600" b="1" dirty="0">
                <a:solidFill>
                  <a:srgbClr val="7030A0"/>
                </a:solidFill>
                <a:latin typeface="Calibri" pitchFamily="34" charset="0"/>
              </a:endParaRPr>
            </a:p>
          </p:txBody>
        </p:sp>
        <p:sp>
          <p:nvSpPr>
            <p:cNvPr id="8" name="TextBox 8"/>
            <p:cNvSpPr txBox="1">
              <a:spLocks noChangeArrowheads="1"/>
            </p:cNvSpPr>
            <p:nvPr/>
          </p:nvSpPr>
          <p:spPr bwMode="auto">
            <a:xfrm>
              <a:off x="5638800" y="838200"/>
              <a:ext cx="22098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C00000"/>
                  </a:solidFill>
                  <a:latin typeface="Calibri" pitchFamily="34" charset="0"/>
                </a:rPr>
                <a:t>Infrared (700-1,000 nm)</a:t>
              </a:r>
              <a:endParaRPr lang="en-US" sz="1600" b="1" dirty="0">
                <a:solidFill>
                  <a:srgbClr val="C00000"/>
                </a:solidFill>
                <a:latin typeface="Calibri" pitchFamily="34" charset="0"/>
              </a:endParaRPr>
            </a:p>
          </p:txBody>
        </p:sp>
        <p:sp>
          <p:nvSpPr>
            <p:cNvPr id="9" name="TextBox 15"/>
            <p:cNvSpPr txBox="1">
              <a:spLocks noChangeArrowheads="1"/>
            </p:cNvSpPr>
            <p:nvPr/>
          </p:nvSpPr>
          <p:spPr bwMode="auto">
            <a:xfrm>
              <a:off x="3048000" y="381000"/>
              <a:ext cx="2286001"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009900"/>
                  </a:solidFill>
                  <a:latin typeface="Calibri" pitchFamily="34" charset="0"/>
                </a:rPr>
                <a:t>Photosynthetically Active Radiation (PAR)</a:t>
              </a:r>
            </a:p>
            <a:p>
              <a:pPr algn="ctr"/>
              <a:r>
                <a:rPr lang="en-US" sz="1600" b="1" dirty="0" smtClean="0">
                  <a:solidFill>
                    <a:srgbClr val="009900"/>
                  </a:solidFill>
                  <a:latin typeface="Calibri" pitchFamily="34" charset="0"/>
                </a:rPr>
                <a:t>(400-700nm)</a:t>
              </a:r>
              <a:endParaRPr lang="en-US" sz="1600" b="1" dirty="0">
                <a:solidFill>
                  <a:srgbClr val="009900"/>
                </a:solidFill>
                <a:latin typeface="Calibri" pitchFamily="34" charset="0"/>
              </a:endParaRPr>
            </a:p>
          </p:txBody>
        </p:sp>
        <p:sp>
          <p:nvSpPr>
            <p:cNvPr id="10" name="TextBox 21"/>
            <p:cNvSpPr txBox="1"/>
            <p:nvPr/>
          </p:nvSpPr>
          <p:spPr>
            <a:xfrm>
              <a:off x="5257800" y="1752600"/>
              <a:ext cx="243297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C00000"/>
                  </a:solidFill>
                </a:rPr>
                <a:t>Standard “clear” plastic</a:t>
              </a:r>
              <a:endParaRPr lang="en-US" b="1" dirty="0">
                <a:solidFill>
                  <a:srgbClr val="C00000"/>
                </a:solidFill>
              </a:endParaRPr>
            </a:p>
          </p:txBody>
        </p:sp>
        <p:sp>
          <p:nvSpPr>
            <p:cNvPr id="11" name="TextBox 22"/>
            <p:cNvSpPr txBox="1"/>
            <p:nvPr/>
          </p:nvSpPr>
          <p:spPr>
            <a:xfrm>
              <a:off x="5257800" y="2895600"/>
              <a:ext cx="14859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TES plastic (IR diffusing)</a:t>
              </a:r>
              <a:endParaRPr lang="en-US" b="1" dirty="0">
                <a:solidFill>
                  <a:srgbClr val="00B050"/>
                </a:solidFill>
              </a:endParaRPr>
            </a:p>
          </p:txBody>
        </p:sp>
        <p:sp>
          <p:nvSpPr>
            <p:cNvPr id="12" name="TextBox 23"/>
            <p:cNvSpPr txBox="1"/>
            <p:nvPr/>
          </p:nvSpPr>
          <p:spPr>
            <a:xfrm>
              <a:off x="5257800" y="4419600"/>
              <a:ext cx="18288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solidFill>
                    <a:srgbClr val="0070C0"/>
                  </a:solidFill>
                </a:rPr>
                <a:t>TempCool</a:t>
              </a:r>
              <a:r>
                <a:rPr lang="en-US" b="1" dirty="0" smtClean="0">
                  <a:solidFill>
                    <a:srgbClr val="0070C0"/>
                  </a:solidFill>
                </a:rPr>
                <a:t> plastic (IR blocking)</a:t>
              </a:r>
              <a:endParaRPr lang="en-US" b="1" dirty="0">
                <a:solidFill>
                  <a:srgbClr val="0070C0"/>
                </a:solidFill>
              </a:endParaRPr>
            </a:p>
          </p:txBody>
        </p:sp>
      </p:grpSp>
      <p:sp>
        <p:nvSpPr>
          <p:cNvPr id="13" name="TextBox 12"/>
          <p:cNvSpPr txBox="1"/>
          <p:nvPr/>
        </p:nvSpPr>
        <p:spPr>
          <a:xfrm>
            <a:off x="152400" y="6324600"/>
            <a:ext cx="4217052" cy="369332"/>
          </a:xfrm>
          <a:prstGeom prst="rect">
            <a:avLst/>
          </a:prstGeom>
          <a:noFill/>
        </p:spPr>
        <p:txBody>
          <a:bodyPr wrap="none" rtlCol="0">
            <a:spAutoFit/>
          </a:bodyPr>
          <a:lstStyle/>
          <a:p>
            <a:r>
              <a:rPr lang="en-US" dirty="0" smtClean="0"/>
              <a:t>Dr. Craig Daughtry, USDA-ARS Beltsville MD</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lewersk\My Documents\My Pictures\IMG_0625.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D:\00 Work Documents\My Pictures\Pathology\Powdery Mildew\strawberry_p_mildew20_01_zoom.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1747" name="Picture 6" descr="D:\00 Work Documents\My Pictures\Pathology\Powdery Mildew\blb01s08b.jpg"/>
          <p:cNvPicPr>
            <a:picLocks noChangeAspect="1" noChangeArrowheads="1"/>
          </p:cNvPicPr>
          <p:nvPr/>
        </p:nvPicPr>
        <p:blipFill>
          <a:blip r:embed="rId4" cstate="print"/>
          <a:srcRect/>
          <a:stretch>
            <a:fillRect/>
          </a:stretch>
        </p:blipFill>
        <p:spPr bwMode="auto">
          <a:xfrm>
            <a:off x="5872163" y="4675188"/>
            <a:ext cx="3271837" cy="2182812"/>
          </a:xfrm>
          <a:prstGeom prst="rect">
            <a:avLst/>
          </a:prstGeom>
          <a:noFill/>
          <a:ln w="9525">
            <a:solidFill>
              <a:schemeClr val="tx1"/>
            </a:solidFill>
            <a:miter lim="800000"/>
            <a:headEnd/>
            <a:tailEnd/>
          </a:ln>
        </p:spPr>
      </p:pic>
      <p:sp>
        <p:nvSpPr>
          <p:cNvPr id="7" name="TextBox 6"/>
          <p:cNvSpPr txBox="1"/>
          <p:nvPr/>
        </p:nvSpPr>
        <p:spPr>
          <a:xfrm>
            <a:off x="0" y="0"/>
            <a:ext cx="9144000" cy="1200150"/>
          </a:xfrm>
          <a:prstGeom prst="rect">
            <a:avLst/>
          </a:prstGeom>
          <a:noFill/>
        </p:spPr>
        <p:txBody>
          <a:bodyPr>
            <a:spAutoFit/>
          </a:bodyPr>
          <a:lstStyle/>
          <a:p>
            <a:pPr algn="ctr" fontAlgn="auto">
              <a:spcBef>
                <a:spcPts val="0"/>
              </a:spcBef>
              <a:spcAft>
                <a:spcPts val="0"/>
              </a:spcAft>
              <a:defRPr/>
            </a:pPr>
            <a:r>
              <a:rPr lang="en-US" sz="7200" b="1" dirty="0">
                <a:solidFill>
                  <a:schemeClr val="bg1"/>
                </a:solidFill>
                <a:effectLst>
                  <a:outerShdw blurRad="38100" dist="38100" dir="2700000" algn="tl">
                    <a:srgbClr val="000000">
                      <a:alpha val="43137"/>
                    </a:srgbClr>
                  </a:outerShdw>
                </a:effectLst>
                <a:latin typeface="+mn-lt"/>
              </a:rPr>
              <a:t>NO powdery mildew!</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00 Work Documents\Fruit Lab GIFVL\Projects\Breeding\strawberry breeding\6Rep Evaluations\2012 JB eval planted 2011\Earliglow nice shot.jpg"/>
          <p:cNvPicPr>
            <a:picLocks noChangeAspect="1" noChangeArrowheads="1"/>
          </p:cNvPicPr>
          <p:nvPr/>
        </p:nvPicPr>
        <p:blipFill>
          <a:blip r:embed="rId3" cstate="print"/>
          <a:srcRect/>
          <a:stretch>
            <a:fillRect/>
          </a:stretch>
        </p:blipFill>
        <p:spPr bwMode="auto">
          <a:xfrm>
            <a:off x="0" y="0"/>
            <a:ext cx="4495800" cy="3531523"/>
          </a:xfrm>
          <a:prstGeom prst="rect">
            <a:avLst/>
          </a:prstGeom>
          <a:noFill/>
        </p:spPr>
      </p:pic>
      <p:pic>
        <p:nvPicPr>
          <p:cNvPr id="2" name="Picture 2" descr="F:\00 Work Documents\Fruit Lab GIFVL\Projects\Breeding\strawberry breeding\6Rep Evaluations\2012 JB eval planted 2011\Allstar nice shot pretty.jpg"/>
          <p:cNvPicPr>
            <a:picLocks noChangeAspect="1" noChangeArrowheads="1"/>
          </p:cNvPicPr>
          <p:nvPr/>
        </p:nvPicPr>
        <p:blipFill>
          <a:blip r:embed="rId4" cstate="print"/>
          <a:srcRect/>
          <a:stretch>
            <a:fillRect/>
          </a:stretch>
        </p:blipFill>
        <p:spPr bwMode="auto">
          <a:xfrm>
            <a:off x="0" y="3407408"/>
            <a:ext cx="4572000" cy="3450592"/>
          </a:xfrm>
          <a:prstGeom prst="rect">
            <a:avLst/>
          </a:prstGeom>
          <a:noFill/>
        </p:spPr>
      </p:pic>
      <p:sp>
        <p:nvSpPr>
          <p:cNvPr id="7" name="TextBox 6"/>
          <p:cNvSpPr txBox="1"/>
          <p:nvPr/>
        </p:nvSpPr>
        <p:spPr>
          <a:xfrm>
            <a:off x="0" y="0"/>
            <a:ext cx="2867025" cy="831850"/>
          </a:xfrm>
          <a:prstGeom prst="rect">
            <a:avLst/>
          </a:prstGeom>
          <a:noFill/>
        </p:spPr>
        <p:txBody>
          <a:bodyPr wrap="none">
            <a:spAutoFit/>
          </a:bodyPr>
          <a:lstStyle/>
          <a:p>
            <a:pPr fontAlgn="auto">
              <a:spcBef>
                <a:spcPts val="0"/>
              </a:spcBef>
              <a:spcAft>
                <a:spcPts val="0"/>
              </a:spcAft>
              <a:defRPr/>
            </a:pPr>
            <a:r>
              <a:rPr lang="en-US" sz="4800" b="1" dirty="0">
                <a:solidFill>
                  <a:schemeClr val="bg1"/>
                </a:solidFill>
                <a:effectLst>
                  <a:outerShdw blurRad="38100" dist="38100" dir="2700000" algn="tl">
                    <a:srgbClr val="000000">
                      <a:alpha val="43137"/>
                    </a:srgbClr>
                  </a:outerShdw>
                </a:effectLst>
                <a:latin typeface="+mn-lt"/>
              </a:rPr>
              <a:t>‘Earliglow’</a:t>
            </a:r>
          </a:p>
        </p:txBody>
      </p:sp>
      <p:sp>
        <p:nvSpPr>
          <p:cNvPr id="11" name="TextBox 10"/>
          <p:cNvSpPr txBox="1"/>
          <p:nvPr/>
        </p:nvSpPr>
        <p:spPr>
          <a:xfrm>
            <a:off x="0" y="6026150"/>
            <a:ext cx="2119312" cy="831850"/>
          </a:xfrm>
          <a:prstGeom prst="rect">
            <a:avLst/>
          </a:prstGeom>
          <a:noFill/>
        </p:spPr>
        <p:txBody>
          <a:bodyPr wrap="none">
            <a:spAutoFit/>
          </a:bodyPr>
          <a:lstStyle/>
          <a:p>
            <a:pPr fontAlgn="auto">
              <a:spcBef>
                <a:spcPts val="0"/>
              </a:spcBef>
              <a:spcAft>
                <a:spcPts val="0"/>
              </a:spcAft>
              <a:defRPr/>
            </a:pPr>
            <a:r>
              <a:rPr lang="en-US" sz="4800" b="1" dirty="0">
                <a:solidFill>
                  <a:schemeClr val="bg1"/>
                </a:solidFill>
                <a:effectLst>
                  <a:outerShdw blurRad="38100" dist="38100" dir="2700000" algn="tl">
                    <a:srgbClr val="000000">
                      <a:alpha val="43137"/>
                    </a:srgbClr>
                  </a:outerShdw>
                </a:effectLst>
                <a:latin typeface="+mn-lt"/>
              </a:rPr>
              <a:t>‘Allstar’</a:t>
            </a:r>
          </a:p>
        </p:txBody>
      </p:sp>
      <p:pic>
        <p:nvPicPr>
          <p:cNvPr id="1027" name="Picture 3" descr="E:\00 Work Documents\Fruit Lab GIFVL\Projects\Breeding\strawberry breeding\8Releases\B440 Ovation release\Pictures\John Enns pics\P0001167.JPG"/>
          <p:cNvPicPr>
            <a:picLocks noChangeAspect="1" noChangeArrowheads="1"/>
          </p:cNvPicPr>
          <p:nvPr/>
        </p:nvPicPr>
        <p:blipFill>
          <a:blip r:embed="rId5" cstate="print"/>
          <a:srcRect/>
          <a:stretch>
            <a:fillRect/>
          </a:stretch>
        </p:blipFill>
        <p:spPr bwMode="auto">
          <a:xfrm>
            <a:off x="4519367" y="3420533"/>
            <a:ext cx="4624633" cy="3437467"/>
          </a:xfrm>
          <a:prstGeom prst="rect">
            <a:avLst/>
          </a:prstGeom>
          <a:noFill/>
        </p:spPr>
      </p:pic>
      <p:sp>
        <p:nvSpPr>
          <p:cNvPr id="14" name="TextBox 13"/>
          <p:cNvSpPr txBox="1"/>
          <p:nvPr/>
        </p:nvSpPr>
        <p:spPr>
          <a:xfrm>
            <a:off x="5486400" y="6026150"/>
            <a:ext cx="2517775" cy="831850"/>
          </a:xfrm>
          <a:prstGeom prst="rect">
            <a:avLst/>
          </a:prstGeom>
          <a:noFill/>
        </p:spPr>
        <p:txBody>
          <a:bodyPr wrap="none">
            <a:spAutoFit/>
          </a:bodyPr>
          <a:lstStyle/>
          <a:p>
            <a:pPr fontAlgn="auto">
              <a:spcBef>
                <a:spcPts val="0"/>
              </a:spcBef>
              <a:spcAft>
                <a:spcPts val="0"/>
              </a:spcAft>
              <a:defRPr/>
            </a:pPr>
            <a:r>
              <a:rPr lang="en-US" sz="4800" b="1" dirty="0">
                <a:solidFill>
                  <a:schemeClr val="bg1"/>
                </a:solidFill>
                <a:effectLst>
                  <a:outerShdw blurRad="38100" dist="38100" dir="2700000" algn="tl">
                    <a:srgbClr val="000000">
                      <a:alpha val="43137"/>
                    </a:srgbClr>
                  </a:outerShdw>
                </a:effectLst>
                <a:latin typeface="+mn-lt"/>
              </a:rPr>
              <a:t>‘Ovation’</a:t>
            </a:r>
          </a:p>
        </p:txBody>
      </p:sp>
      <p:pic>
        <p:nvPicPr>
          <p:cNvPr id="12" name="Picture 2" descr="E:\00 Work Documents\Fruit Lab GIFVL\Projects\Breeding\strawberry breeding\8Releases\B1033 Flavorfest release\B1033 photos\IMG_0876.jpg"/>
          <p:cNvPicPr>
            <a:picLocks noChangeAspect="1" noChangeArrowheads="1"/>
          </p:cNvPicPr>
          <p:nvPr/>
        </p:nvPicPr>
        <p:blipFill>
          <a:blip r:embed="rId6" cstate="print"/>
          <a:srcRect/>
          <a:stretch>
            <a:fillRect/>
          </a:stretch>
        </p:blipFill>
        <p:spPr bwMode="auto">
          <a:xfrm>
            <a:off x="4490357" y="0"/>
            <a:ext cx="4653643" cy="3429000"/>
          </a:xfrm>
          <a:prstGeom prst="rect">
            <a:avLst/>
          </a:prstGeom>
          <a:noFill/>
        </p:spPr>
      </p:pic>
      <p:sp>
        <p:nvSpPr>
          <p:cNvPr id="9" name="TextBox 8"/>
          <p:cNvSpPr txBox="1"/>
          <p:nvPr/>
        </p:nvSpPr>
        <p:spPr>
          <a:xfrm>
            <a:off x="5562600" y="83403"/>
            <a:ext cx="3028778" cy="830997"/>
          </a:xfrm>
          <a:prstGeom prst="rect">
            <a:avLst/>
          </a:prstGeom>
          <a:noFill/>
        </p:spPr>
        <p:txBody>
          <a:bodyPr wrap="none">
            <a:spAutoFit/>
          </a:bodyPr>
          <a:lstStyle/>
          <a:p>
            <a:pPr fontAlgn="auto">
              <a:spcBef>
                <a:spcPts val="0"/>
              </a:spcBef>
              <a:spcAft>
                <a:spcPts val="0"/>
              </a:spcAft>
              <a:defRPr/>
            </a:pPr>
            <a:r>
              <a:rPr lang="en-US" sz="4800" b="1" dirty="0" smtClean="0">
                <a:solidFill>
                  <a:schemeClr val="bg1"/>
                </a:solidFill>
                <a:effectLst>
                  <a:outerShdw blurRad="38100" dist="38100" dir="2700000" algn="tl">
                    <a:srgbClr val="000000">
                      <a:alpha val="43137"/>
                    </a:srgbClr>
                  </a:outerShdw>
                </a:effectLst>
                <a:latin typeface="+mn-lt"/>
              </a:rPr>
              <a:t>‘</a:t>
            </a:r>
            <a:r>
              <a:rPr lang="en-US" sz="4800" b="1" dirty="0" err="1" smtClean="0">
                <a:solidFill>
                  <a:schemeClr val="bg1"/>
                </a:solidFill>
                <a:effectLst>
                  <a:outerShdw blurRad="38100" dist="38100" dir="2700000" algn="tl">
                    <a:srgbClr val="000000">
                      <a:alpha val="43137"/>
                    </a:srgbClr>
                  </a:outerShdw>
                </a:effectLst>
                <a:latin typeface="+mn-lt"/>
              </a:rPr>
              <a:t>Flavorfest</a:t>
            </a:r>
            <a:r>
              <a:rPr lang="en-US" sz="4800" b="1" dirty="0" smtClean="0">
                <a:solidFill>
                  <a:schemeClr val="bg1"/>
                </a:solidFill>
                <a:effectLst>
                  <a:outerShdw blurRad="38100" dist="38100" dir="2700000" algn="tl">
                    <a:srgbClr val="000000">
                      <a:alpha val="43137"/>
                    </a:srgbClr>
                  </a:outerShdw>
                </a:effectLst>
                <a:latin typeface="+mn-lt"/>
              </a:rPr>
              <a:t>’</a:t>
            </a:r>
            <a:endParaRPr lang="en-US" sz="4800" b="1" dirty="0">
              <a:solidFill>
                <a:schemeClr val="bg1"/>
              </a:solidFill>
              <a:effectLst>
                <a:outerShdw blurRad="38100" dist="38100" dir="2700000" algn="tl">
                  <a:srgbClr val="000000">
                    <a:alpha val="43137"/>
                  </a:srgbClr>
                </a:outerShdw>
              </a:effectLst>
              <a:latin typeface="+mn-lt"/>
            </a:endParaRPr>
          </a:p>
        </p:txBody>
      </p:sp>
      <p:sp>
        <p:nvSpPr>
          <p:cNvPr id="13" name="TextBox 12"/>
          <p:cNvSpPr txBox="1"/>
          <p:nvPr/>
        </p:nvSpPr>
        <p:spPr>
          <a:xfrm>
            <a:off x="0" y="2971800"/>
            <a:ext cx="9144000" cy="769441"/>
          </a:xfrm>
          <a:prstGeom prst="rect">
            <a:avLst/>
          </a:prstGeom>
          <a:solidFill>
            <a:schemeClr val="accent3"/>
          </a:solidFill>
          <a:ln>
            <a:solidFill>
              <a:schemeClr val="accent3"/>
            </a:solid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rPr>
              <a:t>Disease-resistant USDA-ARS varieties</a:t>
            </a:r>
            <a:endParaRPr lang="en-US" sz="4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E:\00 Work Documents\Fruit Lab GIFVL\Meetings and Trips\NCR22 NCCC212\Oct 08 NC State\Photos\IMG_3147.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00 Work Documents\Fruit Lab GIFVL\Projects\Breeding\strawberry breeding\summer fall production systems\low tunnels\probes\IMG_0424.jpg"/>
          <p:cNvPicPr>
            <a:picLocks noChangeAspect="1" noChangeArrowheads="1"/>
          </p:cNvPicPr>
          <p:nvPr/>
        </p:nvPicPr>
        <p:blipFill>
          <a:blip r:embed="rId3" cstate="screen"/>
          <a:srcRect/>
          <a:stretch>
            <a:fillRect/>
          </a:stretch>
        </p:blipFill>
        <p:spPr bwMode="auto">
          <a:xfrm>
            <a:off x="0" y="0"/>
            <a:ext cx="4545013" cy="6858000"/>
          </a:xfrm>
          <a:prstGeom prst="rect">
            <a:avLst/>
          </a:prstGeom>
          <a:noFill/>
          <a:ln w="9525">
            <a:noFill/>
            <a:miter lim="800000"/>
            <a:headEnd/>
            <a:tailEnd/>
          </a:ln>
        </p:spPr>
      </p:pic>
      <p:pic>
        <p:nvPicPr>
          <p:cNvPr id="32771" name="Picture 3" descr="D:\00 Work Documents\Fruit Lab GIFVL\Projects\Breeding\strawberry breeding\summer fall production systems\low tunnels\probes\IMG_0436.jpg"/>
          <p:cNvPicPr>
            <a:picLocks noChangeAspect="1" noChangeArrowheads="1"/>
          </p:cNvPicPr>
          <p:nvPr/>
        </p:nvPicPr>
        <p:blipFill>
          <a:blip r:embed="rId4" cstate="print"/>
          <a:srcRect/>
          <a:stretch>
            <a:fillRect/>
          </a:stretch>
        </p:blipFill>
        <p:spPr bwMode="auto">
          <a:xfrm>
            <a:off x="4545013" y="0"/>
            <a:ext cx="4598987" cy="6858000"/>
          </a:xfrm>
          <a:prstGeom prst="rect">
            <a:avLst/>
          </a:prstGeom>
          <a:noFill/>
          <a:ln w="9525">
            <a:noFill/>
            <a:miter lim="800000"/>
            <a:headEnd/>
            <a:tailEnd/>
          </a:ln>
        </p:spPr>
      </p:pic>
      <p:cxnSp>
        <p:nvCxnSpPr>
          <p:cNvPr id="4" name="Straight Connector 3"/>
          <p:cNvCxnSpPr/>
          <p:nvPr/>
        </p:nvCxnSpPr>
        <p:spPr>
          <a:xfrm>
            <a:off x="4532313" y="0"/>
            <a:ext cx="14287"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00 Work Documents\My Pictures\Pathology\BALD\BALD field 2005\IMG_106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E:\00 Work Documents\Fruit Lab GIFVL\Meetings and Trips\2012 11 Nov09 Gordon Johnson Deleware\phone photos\2012-07-23_07-04-16_459.jpg"/>
          <p:cNvPicPr>
            <a:picLocks noChangeAspect="1" noChangeArrowheads="1"/>
          </p:cNvPicPr>
          <p:nvPr/>
        </p:nvPicPr>
        <p:blipFill>
          <a:blip r:embed="rId3" cstate="print">
            <a:lum bright="14000" contrast="22000"/>
          </a:blip>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E:\00 Work Documents\Fruit Lab GIFVL\Meetings and Trips\2012 11 Nov09 Gordon Johnson Deleware\phone photos\2012-06-28_07-29-42_487.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
        <p:nvSpPr>
          <p:cNvPr id="4" name="TextBox 3"/>
          <p:cNvSpPr txBox="1"/>
          <p:nvPr/>
        </p:nvSpPr>
        <p:spPr>
          <a:xfrm>
            <a:off x="0" y="4419600"/>
            <a:ext cx="2069221" cy="1815882"/>
          </a:xfrm>
          <a:prstGeom prst="rect">
            <a:avLst/>
          </a:prstGeom>
          <a:noFill/>
        </p:spPr>
        <p:txBody>
          <a:bodyPr wrap="none" rtlCol="0">
            <a:spAutoFit/>
          </a:bodyPr>
          <a:lstStyle/>
          <a:p>
            <a:pPr>
              <a:buFont typeface="Arial" pitchFamily="34" charset="0"/>
              <a:buChar char="•"/>
            </a:pPr>
            <a:r>
              <a:rPr lang="en-US" sz="2800" b="1" dirty="0" smtClean="0">
                <a:effectLst>
                  <a:outerShdw blurRad="38100" dist="38100" dir="2700000" algn="tl">
                    <a:srgbClr val="000000">
                      <a:alpha val="43137"/>
                    </a:srgbClr>
                  </a:outerShdw>
                </a:effectLst>
              </a:rPr>
              <a:t>Slugs</a:t>
            </a:r>
          </a:p>
          <a:p>
            <a:pPr>
              <a:buFont typeface="Arial" pitchFamily="34" charset="0"/>
              <a:buChar char="•"/>
            </a:pPr>
            <a:r>
              <a:rPr lang="en-US" sz="2800" b="1" dirty="0" smtClean="0">
                <a:effectLst>
                  <a:outerShdw blurRad="38100" dist="38100" dir="2700000" algn="tl">
                    <a:srgbClr val="000000">
                      <a:alpha val="43137"/>
                    </a:srgbClr>
                  </a:outerShdw>
                </a:effectLst>
              </a:rPr>
              <a:t>Ants</a:t>
            </a:r>
          </a:p>
          <a:p>
            <a:pPr>
              <a:buFont typeface="Arial" pitchFamily="34" charset="0"/>
              <a:buChar char="•"/>
            </a:pPr>
            <a:r>
              <a:rPr lang="en-US" sz="2800" b="1" dirty="0" smtClean="0">
                <a:effectLst>
                  <a:outerShdw blurRad="38100" dist="38100" dir="2700000" algn="tl">
                    <a:srgbClr val="000000">
                      <a:alpha val="43137"/>
                    </a:srgbClr>
                  </a:outerShdw>
                </a:effectLst>
              </a:rPr>
              <a:t>Too much N</a:t>
            </a:r>
          </a:p>
          <a:p>
            <a:pPr>
              <a:buFont typeface="Arial" pitchFamily="34" charset="0"/>
              <a:buChar char="•"/>
            </a:pPr>
            <a:r>
              <a:rPr lang="en-US" sz="2800" b="1" dirty="0" smtClean="0">
                <a:effectLst>
                  <a:outerShdw blurRad="38100" dist="38100" dir="2700000" algn="tl">
                    <a:srgbClr val="000000">
                      <a:alpha val="43137"/>
                    </a:srgbClr>
                  </a:outerShdw>
                </a:effectLst>
              </a:rPr>
              <a:t>Irrigation</a:t>
            </a:r>
            <a:endParaRPr lang="en-US" sz="2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685800"/>
          <a:ext cx="9144000" cy="5257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0" y="152400"/>
            <a:ext cx="9144000" cy="914400"/>
          </a:xfrm>
        </p:spPr>
        <p:txBody>
          <a:bodyPr>
            <a:normAutofit/>
          </a:bodyPr>
          <a:lstStyle/>
          <a:p>
            <a:r>
              <a:rPr lang="en-US" sz="4800" b="1" dirty="0" smtClean="0">
                <a:effectLst>
                  <a:outerShdw blurRad="38100" dist="38100" dir="2700000" algn="tl">
                    <a:srgbClr val="000000">
                      <a:alpha val="43137"/>
                    </a:srgbClr>
                  </a:outerShdw>
                </a:effectLst>
              </a:rPr>
              <a:t>Year-round strawberries</a:t>
            </a:r>
            <a:endParaRPr lang="en-US" sz="4800" b="1" dirty="0">
              <a:effectLst>
                <a:outerShdw blurRad="38100" dist="38100" dir="2700000" algn="tl">
                  <a:srgbClr val="000000">
                    <a:alpha val="43137"/>
                  </a:srgbClr>
                </a:outerShdw>
              </a:effectLst>
            </a:endParaRPr>
          </a:p>
        </p:txBody>
      </p:sp>
      <p:sp>
        <p:nvSpPr>
          <p:cNvPr id="23" name="Content Placeholder 22"/>
          <p:cNvSpPr>
            <a:spLocks noGrp="1"/>
          </p:cNvSpPr>
          <p:nvPr>
            <p:ph idx="1"/>
          </p:nvPr>
        </p:nvSpPr>
        <p:spPr>
          <a:xfrm>
            <a:off x="457200" y="990601"/>
            <a:ext cx="8229600" cy="2438400"/>
          </a:xfrm>
        </p:spPr>
        <p:txBody>
          <a:bodyPr>
            <a:normAutofit fontScale="92500" lnSpcReduction="20000"/>
          </a:bodyPr>
          <a:lstStyle/>
          <a:p>
            <a:r>
              <a:rPr lang="en-US" b="1" dirty="0" smtClean="0">
                <a:effectLst>
                  <a:outerShdw blurRad="38100" dist="38100" dir="2700000" algn="tl">
                    <a:srgbClr val="000000">
                      <a:alpha val="43137"/>
                    </a:srgbClr>
                  </a:outerShdw>
                </a:effectLst>
              </a:rPr>
              <a:t>Strawberry breeding</a:t>
            </a:r>
          </a:p>
          <a:p>
            <a:r>
              <a:rPr lang="en-US" b="1" dirty="0" smtClean="0">
                <a:effectLst>
                  <a:outerShdw blurRad="38100" dist="38100" dir="2700000" algn="tl">
                    <a:srgbClr val="000000">
                      <a:alpha val="43137"/>
                    </a:srgbClr>
                  </a:outerShdw>
                </a:effectLst>
              </a:rPr>
              <a:t>Traditional genetics</a:t>
            </a:r>
          </a:p>
          <a:p>
            <a:r>
              <a:rPr lang="en-US" b="1" dirty="0" smtClean="0">
                <a:effectLst>
                  <a:outerShdw blurRad="38100" dist="38100" dir="2700000" algn="tl">
                    <a:srgbClr val="000000">
                      <a:alpha val="43137"/>
                    </a:srgbClr>
                  </a:outerShdw>
                </a:effectLst>
              </a:rPr>
              <a:t>Modern molecular genetics</a:t>
            </a:r>
          </a:p>
          <a:p>
            <a:r>
              <a:rPr lang="en-US" b="1" dirty="0" smtClean="0">
                <a:effectLst>
                  <a:outerShdw blurRad="38100" dist="38100" dir="2700000" algn="tl">
                    <a:srgbClr val="000000">
                      <a:alpha val="43137"/>
                    </a:srgbClr>
                  </a:outerShdw>
                </a:effectLst>
              </a:rPr>
              <a:t>Novel production system</a:t>
            </a:r>
          </a:p>
          <a:p>
            <a:r>
              <a:rPr lang="en-US" b="1" dirty="0" smtClean="0">
                <a:effectLst>
                  <a:outerShdw blurRad="38100" dist="38100" dir="2700000" algn="tl">
                    <a:srgbClr val="000000">
                      <a:alpha val="43137"/>
                    </a:srgbClr>
                  </a:outerShdw>
                </a:effectLst>
              </a:rPr>
              <a:t>More strawberry breeding… and time</a:t>
            </a:r>
          </a:p>
        </p:txBody>
      </p:sp>
      <p:pic>
        <p:nvPicPr>
          <p:cNvPr id="5" name="Picture 2" descr="E:\00 Work Documents\Fruit Lab GIFVL\Meetings and Trips\2012 11 Nov09 Gordon Johnson Deleware\phone photos\2012-04-30_07-17-45_733.jpg"/>
          <p:cNvPicPr>
            <a:picLocks noChangeAspect="1" noChangeArrowheads="1"/>
          </p:cNvPicPr>
          <p:nvPr/>
        </p:nvPicPr>
        <p:blipFill>
          <a:blip r:embed="rId3" cstate="screen"/>
          <a:srcRect b="51111"/>
          <a:stretch>
            <a:fillRect/>
          </a:stretch>
        </p:blipFill>
        <p:spPr bwMode="auto">
          <a:xfrm>
            <a:off x="0" y="3505200"/>
            <a:ext cx="9194864" cy="3352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00 Work Documents\Fruit Lab GIFVL\Projects\Breeding\strawberry breeding\8Releases\B1033 Flavorfest release\B1033 photos\IMG_0876.jpg"/>
          <p:cNvPicPr>
            <a:picLocks noChangeAspect="1" noChangeArrowheads="1"/>
          </p:cNvPicPr>
          <p:nvPr/>
        </p:nvPicPr>
        <p:blipFill>
          <a:blip r:embed="rId3" cstate="print"/>
          <a:srcRect/>
          <a:stretch>
            <a:fillRect/>
          </a:stretch>
        </p:blipFill>
        <p:spPr bwMode="auto">
          <a:xfrm>
            <a:off x="0" y="390"/>
            <a:ext cx="9144000" cy="6857610"/>
          </a:xfrm>
          <a:prstGeom prst="rect">
            <a:avLst/>
          </a:prstGeom>
          <a:noFill/>
        </p:spPr>
      </p:pic>
      <p:sp>
        <p:nvSpPr>
          <p:cNvPr id="4" name="TextBox 3"/>
          <p:cNvSpPr txBox="1"/>
          <p:nvPr/>
        </p:nvSpPr>
        <p:spPr>
          <a:xfrm>
            <a:off x="381000" y="0"/>
            <a:ext cx="4925964" cy="1323439"/>
          </a:xfrm>
          <a:prstGeom prst="rect">
            <a:avLst/>
          </a:prstGeom>
          <a:noFill/>
        </p:spPr>
        <p:txBody>
          <a:bodyPr wrap="none">
            <a:spAutoFit/>
          </a:bodyPr>
          <a:lstStyle/>
          <a:p>
            <a:pPr fontAlgn="auto">
              <a:spcBef>
                <a:spcPts val="0"/>
              </a:spcBef>
              <a:spcAft>
                <a:spcPts val="0"/>
              </a:spcAft>
              <a:defRPr/>
            </a:pPr>
            <a:r>
              <a:rPr lang="en-US" sz="8000" b="1" dirty="0" smtClean="0">
                <a:effectLst>
                  <a:outerShdw blurRad="38100" dist="38100" dir="2700000" algn="tl">
                    <a:srgbClr val="000000">
                      <a:alpha val="43137"/>
                    </a:srgbClr>
                  </a:outerShdw>
                </a:effectLst>
                <a:latin typeface="+mn-lt"/>
              </a:rPr>
              <a:t>‘</a:t>
            </a:r>
            <a:r>
              <a:rPr lang="en-US" sz="8000" b="1" dirty="0" err="1" smtClean="0">
                <a:effectLst>
                  <a:outerShdw blurRad="38100" dist="38100" dir="2700000" algn="tl">
                    <a:srgbClr val="000000">
                      <a:alpha val="43137"/>
                    </a:srgbClr>
                  </a:outerShdw>
                </a:effectLst>
                <a:latin typeface="+mn-lt"/>
              </a:rPr>
              <a:t>Flavorfest</a:t>
            </a:r>
            <a:r>
              <a:rPr lang="en-US" sz="8000" b="1" dirty="0" smtClean="0">
                <a:effectLst>
                  <a:outerShdw blurRad="38100" dist="38100" dir="2700000" algn="tl">
                    <a:srgbClr val="000000">
                      <a:alpha val="43137"/>
                    </a:srgbClr>
                  </a:outerShdw>
                </a:effectLst>
                <a:latin typeface="+mn-lt"/>
              </a:rPr>
              <a:t>’</a:t>
            </a:r>
            <a:endParaRPr lang="en-US" sz="80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00 Work Documents\Fruit Lab GIFVL\Projects\Breeding\strawberry breeding\8Releases\B1033 Flavorfest release\B1033 photos\IMG_0876.jpg"/>
          <p:cNvPicPr>
            <a:picLocks noChangeAspect="1" noChangeArrowheads="1"/>
          </p:cNvPicPr>
          <p:nvPr/>
        </p:nvPicPr>
        <p:blipFill>
          <a:blip r:embed="rId3" cstate="print"/>
          <a:srcRect/>
          <a:stretch>
            <a:fillRect/>
          </a:stretch>
        </p:blipFill>
        <p:spPr bwMode="auto">
          <a:xfrm>
            <a:off x="0" y="390"/>
            <a:ext cx="9144000" cy="6857610"/>
          </a:xfrm>
          <a:prstGeom prst="rect">
            <a:avLst/>
          </a:prstGeom>
          <a:noFill/>
        </p:spPr>
      </p:pic>
      <p:sp>
        <p:nvSpPr>
          <p:cNvPr id="6" name="Rectangle 5"/>
          <p:cNvSpPr/>
          <p:nvPr/>
        </p:nvSpPr>
        <p:spPr>
          <a:xfrm>
            <a:off x="0" y="0"/>
            <a:ext cx="9144000" cy="6858000"/>
          </a:xfrm>
          <a:prstGeom prst="rect">
            <a:avLst/>
          </a:prstGeom>
          <a:solidFill>
            <a:schemeClr val="bg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0" y="0"/>
            <a:ext cx="9144000" cy="1323439"/>
          </a:xfrm>
          <a:prstGeom prst="rect">
            <a:avLst/>
          </a:prstGeom>
          <a:noFill/>
        </p:spPr>
        <p:txBody>
          <a:bodyPr wrap="square">
            <a:spAutoFit/>
          </a:bodyPr>
          <a:lstStyle/>
          <a:p>
            <a:pPr algn="ctr" fontAlgn="auto">
              <a:spcBef>
                <a:spcPts val="0"/>
              </a:spcBef>
              <a:spcAft>
                <a:spcPts val="0"/>
              </a:spcAft>
              <a:defRPr/>
            </a:pPr>
            <a:r>
              <a:rPr lang="en-US" sz="8000" b="1" dirty="0" smtClean="0">
                <a:effectLst>
                  <a:outerShdw blurRad="38100" dist="38100" dir="2700000" algn="tl">
                    <a:srgbClr val="000000">
                      <a:alpha val="43137"/>
                    </a:srgbClr>
                  </a:outerShdw>
                </a:effectLst>
                <a:latin typeface="+mn-lt"/>
              </a:rPr>
              <a:t>‘</a:t>
            </a:r>
            <a:r>
              <a:rPr lang="en-US" sz="8000" b="1" dirty="0" err="1" smtClean="0">
                <a:effectLst>
                  <a:outerShdw blurRad="38100" dist="38100" dir="2700000" algn="tl">
                    <a:srgbClr val="000000">
                      <a:alpha val="43137"/>
                    </a:srgbClr>
                  </a:outerShdw>
                </a:effectLst>
                <a:latin typeface="+mn-lt"/>
              </a:rPr>
              <a:t>Flavorfest</a:t>
            </a:r>
            <a:r>
              <a:rPr lang="en-US" sz="8000" b="1" dirty="0" smtClean="0">
                <a:effectLst>
                  <a:outerShdw blurRad="38100" dist="38100" dir="2700000" algn="tl">
                    <a:srgbClr val="000000">
                      <a:alpha val="43137"/>
                    </a:srgbClr>
                  </a:outerShdw>
                </a:effectLst>
                <a:latin typeface="+mn-lt"/>
              </a:rPr>
              <a:t>’</a:t>
            </a:r>
            <a:endParaRPr lang="en-US" sz="8000" b="1" dirty="0">
              <a:effectLst>
                <a:outerShdw blurRad="38100" dist="38100" dir="2700000" algn="tl">
                  <a:srgbClr val="000000">
                    <a:alpha val="43137"/>
                  </a:srgbClr>
                </a:outerShdw>
              </a:effectLst>
              <a:latin typeface="+mn-lt"/>
            </a:endParaRPr>
          </a:p>
        </p:txBody>
      </p:sp>
      <p:sp>
        <p:nvSpPr>
          <p:cNvPr id="5" name="TextBox 4"/>
          <p:cNvSpPr txBox="1"/>
          <p:nvPr/>
        </p:nvSpPr>
        <p:spPr>
          <a:xfrm>
            <a:off x="609600" y="1219200"/>
            <a:ext cx="7620000" cy="3477875"/>
          </a:xfrm>
          <a:prstGeom prst="rect">
            <a:avLst/>
          </a:prstGeom>
          <a:noFill/>
        </p:spPr>
        <p:txBody>
          <a:bodyPr wrap="square" rtlCol="0">
            <a:spAutoFit/>
          </a:bodyPr>
          <a:lstStyle/>
          <a:p>
            <a:pPr>
              <a:buFont typeface="Arial" pitchFamily="34" charset="0"/>
              <a:buChar char="•"/>
            </a:pPr>
            <a:r>
              <a:rPr lang="en-US" sz="4400" b="1" dirty="0" smtClean="0">
                <a:effectLst>
                  <a:outerShdw blurRad="38100" dist="38100" dir="2700000" algn="tl">
                    <a:srgbClr val="000000">
                      <a:alpha val="43137"/>
                    </a:srgbClr>
                  </a:outerShdw>
                </a:effectLst>
              </a:rPr>
              <a:t>Disease resistance</a:t>
            </a:r>
          </a:p>
          <a:p>
            <a:pPr>
              <a:buFont typeface="Arial" pitchFamily="34" charset="0"/>
              <a:buChar char="•"/>
            </a:pPr>
            <a:r>
              <a:rPr lang="en-US" sz="4400" b="1" dirty="0" smtClean="0">
                <a:effectLst>
                  <a:outerShdw blurRad="38100" dist="38100" dir="2700000" algn="tl">
                    <a:srgbClr val="000000">
                      <a:alpha val="43137"/>
                    </a:srgbClr>
                  </a:outerShdw>
                </a:effectLst>
              </a:rPr>
              <a:t>Great flavor</a:t>
            </a:r>
          </a:p>
          <a:p>
            <a:pPr>
              <a:buFont typeface="Arial" pitchFamily="34" charset="0"/>
              <a:buChar char="•"/>
            </a:pPr>
            <a:r>
              <a:rPr lang="en-US" sz="4400" b="1" dirty="0" smtClean="0">
                <a:effectLst>
                  <a:outerShdw blurRad="38100" dist="38100" dir="2700000" algn="tl">
                    <a:srgbClr val="000000">
                      <a:alpha val="43137"/>
                    </a:srgbClr>
                  </a:outerShdw>
                </a:effectLst>
              </a:rPr>
              <a:t>High yield –up to 20 Tons/Acre</a:t>
            </a:r>
          </a:p>
          <a:p>
            <a:pPr>
              <a:buFont typeface="Arial" pitchFamily="34" charset="0"/>
              <a:buChar char="•"/>
            </a:pPr>
            <a:r>
              <a:rPr lang="en-US" sz="4400" b="1" dirty="0" smtClean="0">
                <a:effectLst>
                  <a:outerShdw blurRad="38100" dist="38100" dir="2700000" algn="tl">
                    <a:srgbClr val="000000">
                      <a:alpha val="43137"/>
                    </a:srgbClr>
                  </a:outerShdw>
                </a:effectLst>
              </a:rPr>
              <a:t>Large firm berries – up to 49g</a:t>
            </a:r>
          </a:p>
          <a:p>
            <a:pPr>
              <a:buFont typeface="Arial" pitchFamily="34" charset="0"/>
              <a:buChar char="•"/>
            </a:pPr>
            <a:r>
              <a:rPr lang="en-US" sz="4400" b="1" strike="sngStrike" dirty="0" smtClean="0">
                <a:effectLst>
                  <a:outerShdw blurRad="38100" dist="38100" dir="2700000" algn="tl">
                    <a:srgbClr val="000000">
                      <a:alpha val="43137"/>
                    </a:srgbClr>
                  </a:outerShdw>
                </a:effectLst>
              </a:rPr>
              <a:t>Repeat Fruiting?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7389" t="30564" r="55714" b="58065"/>
          <a:stretch>
            <a:fillRect/>
          </a:stretch>
        </p:blipFill>
        <p:spPr bwMode="auto">
          <a:xfrm>
            <a:off x="0" y="-1"/>
            <a:ext cx="9144000" cy="6858001"/>
          </a:xfrm>
          <a:prstGeom prst="rect">
            <a:avLst/>
          </a:prstGeom>
          <a:noFill/>
          <a:ln w="9525">
            <a:noFill/>
            <a:miter lim="800000"/>
            <a:headEnd/>
            <a:tailEnd/>
          </a:ln>
          <a:effectLst/>
        </p:spPr>
      </p:pic>
      <p:sp>
        <p:nvSpPr>
          <p:cNvPr id="3" name="TextBox 2"/>
          <p:cNvSpPr txBox="1"/>
          <p:nvPr/>
        </p:nvSpPr>
        <p:spPr>
          <a:xfrm>
            <a:off x="0" y="2962870"/>
            <a:ext cx="9144000" cy="923330"/>
          </a:xfrm>
          <a:prstGeom prst="rect">
            <a:avLst/>
          </a:prstGeom>
          <a:noFill/>
        </p:spPr>
        <p:txBody>
          <a:bodyPr wrap="square" rtlCol="0">
            <a:spAutoFit/>
          </a:bodyPr>
          <a:lstStyle/>
          <a:p>
            <a:pPr algn="ctr"/>
            <a:r>
              <a:rPr lang="en-US" sz="5400" b="1" dirty="0" smtClean="0">
                <a:solidFill>
                  <a:schemeClr val="bg1"/>
                </a:solidFill>
                <a:effectLst>
                  <a:outerShdw blurRad="38100" dist="38100" dir="2700000" algn="tl">
                    <a:srgbClr val="000000">
                      <a:alpha val="43137"/>
                    </a:srgbClr>
                  </a:outerShdw>
                </a:effectLst>
              </a:rPr>
              <a:t>Repeat-fruiting seedling field</a:t>
            </a:r>
            <a:endParaRPr lang="en-US" sz="5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l="13750" t="22917" r="76875" b="35417"/>
          <a:stretch>
            <a:fillRect/>
          </a:stretch>
        </p:blipFill>
        <p:spPr bwMode="auto">
          <a:xfrm>
            <a:off x="1066800" y="355600"/>
            <a:ext cx="2209800" cy="5892800"/>
          </a:xfrm>
          <a:prstGeom prst="rect">
            <a:avLst/>
          </a:prstGeom>
          <a:noFill/>
          <a:ln w="9525">
            <a:noFill/>
            <a:miter lim="800000"/>
            <a:headEnd/>
            <a:tailEnd/>
          </a:ln>
          <a:effectLst/>
        </p:spPr>
      </p:pic>
      <p:cxnSp>
        <p:nvCxnSpPr>
          <p:cNvPr id="58" name="Straight Arrow Connector 57"/>
          <p:cNvCxnSpPr/>
          <p:nvPr/>
        </p:nvCxnSpPr>
        <p:spPr>
          <a:xfrm rot="10800000" flipV="1">
            <a:off x="3352800" y="4344988"/>
            <a:ext cx="1905000" cy="1522412"/>
          </a:xfrm>
          <a:prstGeom prst="straightConnector1">
            <a:avLst/>
          </a:prstGeom>
          <a:ln w="698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a:off x="3581400" y="4343400"/>
            <a:ext cx="1676400" cy="1588"/>
          </a:xfrm>
          <a:prstGeom prst="straightConnector1">
            <a:avLst/>
          </a:prstGeom>
          <a:ln w="698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334001" y="3581400"/>
            <a:ext cx="3200400" cy="923330"/>
          </a:xfrm>
          <a:prstGeom prst="rect">
            <a:avLst/>
          </a:prstGeom>
          <a:noFill/>
        </p:spPr>
        <p:txBody>
          <a:bodyPr wrap="square" rtlCol="0">
            <a:spAutoFit/>
          </a:bodyPr>
          <a:lstStyle/>
          <a:p>
            <a:r>
              <a:rPr lang="en-US" dirty="0" smtClean="0"/>
              <a:t>Repeat fruiting in octoploid strawberry mapped as a </a:t>
            </a:r>
            <a:r>
              <a:rPr lang="en-US" b="1" dirty="0" smtClean="0">
                <a:solidFill>
                  <a:srgbClr val="C00000"/>
                </a:solidFill>
              </a:rPr>
              <a:t>qualitative trait </a:t>
            </a:r>
            <a:r>
              <a:rPr lang="en-US" dirty="0" smtClean="0"/>
              <a:t>in five states.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152400" y="990600"/>
            <a:ext cx="4419600" cy="5105400"/>
            <a:chOff x="152400" y="304800"/>
            <a:chExt cx="4419600" cy="5105400"/>
          </a:xfrm>
        </p:grpSpPr>
        <p:pic>
          <p:nvPicPr>
            <p:cNvPr id="3" name="Picture 2"/>
            <p:cNvPicPr>
              <a:picLocks noChangeAspect="1" noChangeArrowheads="1"/>
            </p:cNvPicPr>
            <p:nvPr/>
          </p:nvPicPr>
          <p:blipFill>
            <a:blip r:embed="rId3" cstate="print"/>
            <a:srcRect t="11577" r="50294" b="6395"/>
            <a:stretch>
              <a:fillRect/>
            </a:stretch>
          </p:blipFill>
          <p:spPr bwMode="auto">
            <a:xfrm>
              <a:off x="152400" y="685800"/>
              <a:ext cx="4419600" cy="4724400"/>
            </a:xfrm>
            <a:prstGeom prst="rect">
              <a:avLst/>
            </a:prstGeom>
            <a:noFill/>
            <a:ln w="9525">
              <a:noFill/>
              <a:miter lim="800000"/>
              <a:headEnd/>
              <a:tailEnd/>
            </a:ln>
          </p:spPr>
        </p:pic>
        <p:sp>
          <p:nvSpPr>
            <p:cNvPr id="4" name="TextBox 5"/>
            <p:cNvSpPr txBox="1">
              <a:spLocks noChangeArrowheads="1"/>
            </p:cNvSpPr>
            <p:nvPr/>
          </p:nvSpPr>
          <p:spPr bwMode="auto">
            <a:xfrm>
              <a:off x="152400" y="304800"/>
              <a:ext cx="324128" cy="307777"/>
            </a:xfrm>
            <a:prstGeom prst="rect">
              <a:avLst/>
            </a:prstGeom>
            <a:noFill/>
            <a:ln w="9525">
              <a:noFill/>
              <a:miter lim="800000"/>
              <a:headEnd/>
              <a:tailEnd/>
            </a:ln>
          </p:spPr>
          <p:txBody>
            <a:bodyPr wrap="none">
              <a:spAutoFit/>
            </a:bodyPr>
            <a:lstStyle/>
            <a:p>
              <a:r>
                <a:rPr lang="en-US" sz="1400">
                  <a:latin typeface="Times New Roman" pitchFamily="18" charset="0"/>
                  <a:cs typeface="Times New Roman" pitchFamily="18" charset="0"/>
                </a:rPr>
                <a:t>a)</a:t>
              </a:r>
            </a:p>
          </p:txBody>
        </p:sp>
        <p:sp>
          <p:nvSpPr>
            <p:cNvPr id="5" name="TextBox 6"/>
            <p:cNvSpPr txBox="1">
              <a:spLocks noChangeArrowheads="1"/>
            </p:cNvSpPr>
            <p:nvPr/>
          </p:nvSpPr>
          <p:spPr bwMode="auto">
            <a:xfrm>
              <a:off x="277090" y="623455"/>
              <a:ext cx="808235" cy="261610"/>
            </a:xfrm>
            <a:prstGeom prst="rect">
              <a:avLst/>
            </a:prstGeom>
            <a:noFill/>
            <a:ln w="9525">
              <a:noFill/>
              <a:miter lim="800000"/>
              <a:headEnd/>
              <a:tailEnd/>
            </a:ln>
          </p:spPr>
          <p:txBody>
            <a:bodyPr wrap="none">
              <a:spAutoFit/>
            </a:bodyPr>
            <a:lstStyle/>
            <a:p>
              <a:r>
                <a:rPr lang="en-US" sz="1100">
                  <a:latin typeface="Times New Roman" pitchFamily="18" charset="0"/>
                  <a:cs typeface="Times New Roman" pitchFamily="18" charset="0"/>
                </a:rPr>
                <a:t>LG IV-T-1</a:t>
              </a:r>
            </a:p>
          </p:txBody>
        </p:sp>
        <p:sp>
          <p:nvSpPr>
            <p:cNvPr id="6" name="TextBox 7"/>
            <p:cNvSpPr txBox="1">
              <a:spLocks noChangeArrowheads="1"/>
            </p:cNvSpPr>
            <p:nvPr/>
          </p:nvSpPr>
          <p:spPr bwMode="auto">
            <a:xfrm>
              <a:off x="3318170" y="568035"/>
              <a:ext cx="449162" cy="246221"/>
            </a:xfrm>
            <a:prstGeom prst="rect">
              <a:avLst/>
            </a:prstGeom>
            <a:noFill/>
            <a:ln w="9525">
              <a:noFill/>
              <a:miter lim="800000"/>
              <a:headEnd/>
              <a:tailEnd/>
            </a:ln>
          </p:spPr>
          <p:txBody>
            <a:bodyPr wrap="none">
              <a:spAutoFit/>
            </a:bodyPr>
            <a:lstStyle/>
            <a:p>
              <a:r>
                <a:rPr lang="en-US" sz="1000">
                  <a:latin typeface="Times New Roman" pitchFamily="18" charset="0"/>
                  <a:cs typeface="Times New Roman" pitchFamily="18" charset="0"/>
                </a:rPr>
                <a:t>LOD</a:t>
              </a:r>
            </a:p>
          </p:txBody>
        </p:sp>
      </p:grpSp>
      <p:grpSp>
        <p:nvGrpSpPr>
          <p:cNvPr id="7" name="Group 16"/>
          <p:cNvGrpSpPr>
            <a:grpSpLocks/>
          </p:cNvGrpSpPr>
          <p:nvPr/>
        </p:nvGrpSpPr>
        <p:grpSpPr bwMode="auto">
          <a:xfrm>
            <a:off x="7010400" y="990600"/>
            <a:ext cx="2009775" cy="5105400"/>
            <a:chOff x="4772219" y="304800"/>
            <a:chExt cx="2009581" cy="5105400"/>
          </a:xfrm>
        </p:grpSpPr>
        <p:pic>
          <p:nvPicPr>
            <p:cNvPr id="8" name="Picture 4"/>
            <p:cNvPicPr>
              <a:picLocks noChangeAspect="1" noChangeArrowheads="1"/>
            </p:cNvPicPr>
            <p:nvPr/>
          </p:nvPicPr>
          <p:blipFill>
            <a:blip r:embed="rId4" cstate="print"/>
            <a:srcRect l="19157" t="11632" r="58562" b="6340"/>
            <a:stretch>
              <a:fillRect/>
            </a:stretch>
          </p:blipFill>
          <p:spPr bwMode="auto">
            <a:xfrm>
              <a:off x="4800600" y="685800"/>
              <a:ext cx="1981200" cy="4724400"/>
            </a:xfrm>
            <a:prstGeom prst="rect">
              <a:avLst/>
            </a:prstGeom>
            <a:noFill/>
            <a:ln w="9525">
              <a:noFill/>
              <a:miter lim="800000"/>
              <a:headEnd/>
              <a:tailEnd/>
            </a:ln>
          </p:spPr>
        </p:pic>
        <p:sp>
          <p:nvSpPr>
            <p:cNvPr id="9" name="TextBox 18"/>
            <p:cNvSpPr txBox="1">
              <a:spLocks noChangeArrowheads="1"/>
            </p:cNvSpPr>
            <p:nvPr/>
          </p:nvSpPr>
          <p:spPr bwMode="auto">
            <a:xfrm>
              <a:off x="5592520" y="569612"/>
              <a:ext cx="449162" cy="246221"/>
            </a:xfrm>
            <a:prstGeom prst="rect">
              <a:avLst/>
            </a:prstGeom>
            <a:noFill/>
            <a:ln w="9525">
              <a:noFill/>
              <a:miter lim="800000"/>
              <a:headEnd/>
              <a:tailEnd/>
            </a:ln>
          </p:spPr>
          <p:txBody>
            <a:bodyPr wrap="none">
              <a:spAutoFit/>
            </a:bodyPr>
            <a:lstStyle/>
            <a:p>
              <a:r>
                <a:rPr lang="en-US" sz="1000">
                  <a:latin typeface="Times New Roman" pitchFamily="18" charset="0"/>
                  <a:cs typeface="Times New Roman" pitchFamily="18" charset="0"/>
                </a:rPr>
                <a:t>LOD</a:t>
              </a:r>
            </a:p>
          </p:txBody>
        </p:sp>
        <p:sp>
          <p:nvSpPr>
            <p:cNvPr id="10" name="TextBox 19"/>
            <p:cNvSpPr txBox="1">
              <a:spLocks noChangeArrowheads="1"/>
            </p:cNvSpPr>
            <p:nvPr/>
          </p:nvSpPr>
          <p:spPr bwMode="auto">
            <a:xfrm>
              <a:off x="4772219" y="304800"/>
              <a:ext cx="324128" cy="307777"/>
            </a:xfrm>
            <a:prstGeom prst="rect">
              <a:avLst/>
            </a:prstGeom>
            <a:noFill/>
            <a:ln w="9525">
              <a:noFill/>
              <a:miter lim="800000"/>
              <a:headEnd/>
              <a:tailEnd/>
            </a:ln>
          </p:spPr>
          <p:txBody>
            <a:bodyPr wrap="none">
              <a:spAutoFit/>
            </a:bodyPr>
            <a:lstStyle/>
            <a:p>
              <a:r>
                <a:rPr lang="en-US" sz="1400">
                  <a:latin typeface="Times New Roman" pitchFamily="18" charset="0"/>
                  <a:cs typeface="Times New Roman" pitchFamily="18" charset="0"/>
                </a:rPr>
                <a:t>c)</a:t>
              </a:r>
            </a:p>
          </p:txBody>
        </p:sp>
      </p:grpSp>
      <p:grpSp>
        <p:nvGrpSpPr>
          <p:cNvPr id="11" name="Group 20"/>
          <p:cNvGrpSpPr>
            <a:grpSpLocks/>
          </p:cNvGrpSpPr>
          <p:nvPr/>
        </p:nvGrpSpPr>
        <p:grpSpPr bwMode="auto">
          <a:xfrm>
            <a:off x="4848225" y="990600"/>
            <a:ext cx="2009775" cy="5029200"/>
            <a:chOff x="7057654" y="304800"/>
            <a:chExt cx="2010146" cy="5029200"/>
          </a:xfrm>
        </p:grpSpPr>
        <p:pic>
          <p:nvPicPr>
            <p:cNvPr id="12" name="Picture 5"/>
            <p:cNvPicPr>
              <a:picLocks noChangeAspect="1" noChangeArrowheads="1"/>
            </p:cNvPicPr>
            <p:nvPr/>
          </p:nvPicPr>
          <p:blipFill>
            <a:blip r:embed="rId5" cstate="print"/>
            <a:srcRect l="19443" t="11632" r="58275" b="7663"/>
            <a:stretch>
              <a:fillRect/>
            </a:stretch>
          </p:blipFill>
          <p:spPr bwMode="auto">
            <a:xfrm>
              <a:off x="7086600" y="685800"/>
              <a:ext cx="1981200" cy="4648200"/>
            </a:xfrm>
            <a:prstGeom prst="rect">
              <a:avLst/>
            </a:prstGeom>
            <a:noFill/>
            <a:ln w="9525">
              <a:noFill/>
              <a:miter lim="800000"/>
              <a:headEnd/>
              <a:tailEnd/>
            </a:ln>
          </p:spPr>
        </p:pic>
        <p:sp>
          <p:nvSpPr>
            <p:cNvPr id="13" name="TextBox 22"/>
            <p:cNvSpPr txBox="1">
              <a:spLocks noChangeArrowheads="1"/>
            </p:cNvSpPr>
            <p:nvPr/>
          </p:nvSpPr>
          <p:spPr bwMode="auto">
            <a:xfrm>
              <a:off x="7856638" y="569612"/>
              <a:ext cx="449162" cy="246221"/>
            </a:xfrm>
            <a:prstGeom prst="rect">
              <a:avLst/>
            </a:prstGeom>
            <a:noFill/>
            <a:ln w="9525">
              <a:noFill/>
              <a:miter lim="800000"/>
              <a:headEnd/>
              <a:tailEnd/>
            </a:ln>
          </p:spPr>
          <p:txBody>
            <a:bodyPr wrap="none">
              <a:spAutoFit/>
            </a:bodyPr>
            <a:lstStyle/>
            <a:p>
              <a:r>
                <a:rPr lang="en-US" sz="1000">
                  <a:latin typeface="Times New Roman" pitchFamily="18" charset="0"/>
                  <a:cs typeface="Times New Roman" pitchFamily="18" charset="0"/>
                </a:rPr>
                <a:t>LOD</a:t>
              </a:r>
            </a:p>
          </p:txBody>
        </p:sp>
        <p:sp>
          <p:nvSpPr>
            <p:cNvPr id="14" name="TextBox 23"/>
            <p:cNvSpPr txBox="1">
              <a:spLocks noChangeArrowheads="1"/>
            </p:cNvSpPr>
            <p:nvPr/>
          </p:nvSpPr>
          <p:spPr bwMode="auto">
            <a:xfrm>
              <a:off x="7057654" y="304800"/>
              <a:ext cx="333746" cy="307777"/>
            </a:xfrm>
            <a:prstGeom prst="rect">
              <a:avLst/>
            </a:prstGeom>
            <a:noFill/>
            <a:ln w="9525">
              <a:noFill/>
              <a:miter lim="800000"/>
              <a:headEnd/>
              <a:tailEnd/>
            </a:ln>
          </p:spPr>
          <p:txBody>
            <a:bodyPr wrap="none">
              <a:spAutoFit/>
            </a:bodyPr>
            <a:lstStyle/>
            <a:p>
              <a:r>
                <a:rPr lang="en-US" sz="1400">
                  <a:latin typeface="Times New Roman" pitchFamily="18" charset="0"/>
                  <a:cs typeface="Times New Roman" pitchFamily="18" charset="0"/>
                </a:rPr>
                <a:t>b)</a:t>
              </a:r>
            </a:p>
          </p:txBody>
        </p:sp>
      </p:grpSp>
      <p:sp>
        <p:nvSpPr>
          <p:cNvPr id="15" name="TextBox 14"/>
          <p:cNvSpPr txBox="1"/>
          <p:nvPr/>
        </p:nvSpPr>
        <p:spPr>
          <a:xfrm>
            <a:off x="0" y="228600"/>
            <a:ext cx="9144000" cy="369332"/>
          </a:xfrm>
          <a:prstGeom prst="rect">
            <a:avLst/>
          </a:prstGeom>
          <a:noFill/>
        </p:spPr>
        <p:txBody>
          <a:bodyPr wrap="square" rtlCol="0">
            <a:spAutoFit/>
          </a:bodyPr>
          <a:lstStyle/>
          <a:p>
            <a:pPr algn="ctr"/>
            <a:r>
              <a:rPr lang="en-US" dirty="0" smtClean="0"/>
              <a:t>Repeat fruiting in octoploid strawberry mapped as a </a:t>
            </a:r>
            <a:r>
              <a:rPr lang="en-US" b="1" dirty="0" smtClean="0">
                <a:solidFill>
                  <a:srgbClr val="C00000"/>
                </a:solidFill>
              </a:rPr>
              <a:t>quantitative trait </a:t>
            </a:r>
            <a:r>
              <a:rPr lang="en-US" dirty="0" smtClean="0"/>
              <a:t>in two states.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85802" y="1092200"/>
          <a:ext cx="7772397" cy="5374068"/>
        </p:xfrm>
        <a:graphic>
          <a:graphicData uri="http://schemas.openxmlformats.org/drawingml/2006/table">
            <a:tbl>
              <a:tblPr/>
              <a:tblGrid>
                <a:gridCol w="1365649"/>
                <a:gridCol w="168599"/>
                <a:gridCol w="1433088"/>
                <a:gridCol w="168599"/>
                <a:gridCol w="1433088"/>
                <a:gridCol w="168599"/>
                <a:gridCol w="1433088"/>
                <a:gridCol w="168599"/>
                <a:gridCol w="1433088"/>
              </a:tblGrid>
              <a:tr h="120095">
                <a:tc>
                  <a:txBody>
                    <a:bodyPr/>
                    <a:lstStyle/>
                    <a:p>
                      <a:pPr algn="l" fontAlgn="t"/>
                      <a:r>
                        <a:rPr lang="en-US" sz="1400" b="0" i="0" u="none" strike="noStrike" dirty="0">
                          <a:solidFill>
                            <a:srgbClr val="000000"/>
                          </a:solidFill>
                          <a:latin typeface="Calibri"/>
                        </a:rPr>
                        <a:t> </a:t>
                      </a:r>
                    </a:p>
                  </a:txBody>
                  <a:tcPr marL="4804" marR="4804" marT="4804"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w="6350" cap="flat" cmpd="sng" algn="ctr">
                      <a:solidFill>
                        <a:srgbClr val="000000"/>
                      </a:solidFill>
                      <a:prstDash val="solid"/>
                      <a:round/>
                      <a:headEnd type="none" w="med" len="med"/>
                      <a:tailEnd type="none" w="med" len="med"/>
                    </a:lnT>
                    <a:lnB>
                      <a:noFill/>
                    </a:lnB>
                  </a:tcPr>
                </a:tc>
                <a:tc gridSpan="7">
                  <a:txBody>
                    <a:bodyPr/>
                    <a:lstStyle/>
                    <a:p>
                      <a:pPr algn="ctr" fontAlgn="t"/>
                      <a:r>
                        <a:rPr lang="en-US" sz="1400" b="1" i="0" u="none" strike="noStrike">
                          <a:solidFill>
                            <a:srgbClr val="000000"/>
                          </a:solidFill>
                          <a:latin typeface="Calibri"/>
                        </a:rPr>
                        <a:t>Allele sizes (bp)</a:t>
                      </a:r>
                    </a:p>
                  </a:txBody>
                  <a:tcPr marL="4804" marR="4804" marT="4804" marB="0">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0095">
                <a:tc>
                  <a:txBody>
                    <a:bodyPr/>
                    <a:lstStyle/>
                    <a:p>
                      <a:pPr algn="l" fontAlgn="t"/>
                      <a:r>
                        <a:rPr lang="en-US" sz="1400" b="1" i="0" u="none" strike="noStrike">
                          <a:solidFill>
                            <a:srgbClr val="000000"/>
                          </a:solidFill>
                          <a:latin typeface="Calibri"/>
                        </a:rPr>
                        <a:t>Marker</a:t>
                      </a:r>
                    </a:p>
                  </a:txBody>
                  <a:tcPr marL="4804" marR="4804" marT="4804"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latin typeface="Calibri"/>
                        </a:rPr>
                        <a:t> </a:t>
                      </a:r>
                    </a:p>
                  </a:txBody>
                  <a:tcPr marL="4804" marR="4804" marT="4804"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‘Tribute’</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 </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‘Honeoye’</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 </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‘Selva’</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 </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Calibri"/>
                        </a:rPr>
                        <a:t>‘Delmarvel’</a:t>
                      </a:r>
                    </a:p>
                  </a:txBody>
                  <a:tcPr marL="4804" marR="4804" marT="4804"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322">
                <a:tc>
                  <a:txBody>
                    <a:bodyPr/>
                    <a:lstStyle/>
                    <a:p>
                      <a:pPr algn="l" fontAlgn="t"/>
                      <a:r>
                        <a:rPr lang="en-US" sz="1400" b="0" i="0" u="none" strike="noStrike">
                          <a:solidFill>
                            <a:srgbClr val="000000"/>
                          </a:solidFill>
                          <a:latin typeface="Calibri"/>
                        </a:rPr>
                        <a:t>EMFv008</a:t>
                      </a: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a:solidFill>
                            <a:srgbClr val="000000"/>
                          </a:solidFill>
                          <a:latin typeface="Calibri"/>
                        </a:rPr>
                        <a:t>198</a:t>
                      </a:r>
                      <a:r>
                        <a:rPr lang="en-US" sz="1400" b="0" i="0" u="none" strike="noStrike" baseline="30000">
                          <a:solidFill>
                            <a:srgbClr val="000000"/>
                          </a:solidFill>
                          <a:latin typeface="Calibri"/>
                        </a:rPr>
                        <a:t> b</a:t>
                      </a:r>
                      <a:r>
                        <a:rPr lang="en-US" sz="1400" b="0" i="0" u="none" strike="noStrike">
                          <a:solidFill>
                            <a:srgbClr val="000000"/>
                          </a:solidFill>
                          <a:latin typeface="Calibri"/>
                        </a:rPr>
                        <a:t>, 202, 204</a:t>
                      </a:r>
                      <a:r>
                        <a:rPr lang="en-US" sz="1400" b="0" i="0" u="none" strike="noStrike" baseline="30000">
                          <a:solidFill>
                            <a:srgbClr val="000000"/>
                          </a:solidFill>
                          <a:latin typeface="Calibri"/>
                        </a:rPr>
                        <a:t>a</a:t>
                      </a:r>
                      <a:r>
                        <a:rPr lang="en-US" sz="1400" b="0" i="0" u="none" strike="noStrike">
                          <a:solidFill>
                            <a:srgbClr val="000000"/>
                          </a:solidFill>
                          <a:latin typeface="Calibri"/>
                        </a:rPr>
                        <a:t>, </a:t>
                      </a:r>
                      <a:r>
                        <a:rPr lang="en-US" sz="1400" b="1" i="0" u="sng" strike="noStrike">
                          <a:solidFill>
                            <a:srgbClr val="000000"/>
                          </a:solidFill>
                          <a:latin typeface="Calibri"/>
                        </a:rPr>
                        <a:t>228</a:t>
                      </a:r>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a:solidFill>
                            <a:srgbClr val="000000"/>
                          </a:solidFill>
                          <a:latin typeface="Calibri"/>
                        </a:rPr>
                        <a:t>198</a:t>
                      </a:r>
                      <a:r>
                        <a:rPr lang="en-US" sz="1400" b="0" i="0" u="none" strike="noStrike" baseline="30000">
                          <a:solidFill>
                            <a:srgbClr val="000000"/>
                          </a:solidFill>
                          <a:latin typeface="Calibri"/>
                        </a:rPr>
                        <a:t> b</a:t>
                      </a:r>
                      <a:r>
                        <a:rPr lang="en-US" sz="1400" b="0" i="0" u="none" strike="noStrike">
                          <a:solidFill>
                            <a:srgbClr val="000000"/>
                          </a:solidFill>
                          <a:latin typeface="Calibri"/>
                        </a:rPr>
                        <a:t>, 203, 204</a:t>
                      </a:r>
                      <a:r>
                        <a:rPr lang="en-US" sz="1400" b="0" i="0" u="none" strike="noStrike" baseline="30000">
                          <a:solidFill>
                            <a:srgbClr val="000000"/>
                          </a:solidFill>
                          <a:latin typeface="Calibri"/>
                        </a:rPr>
                        <a:t> a</a:t>
                      </a:r>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a:solidFill>
                            <a:srgbClr val="000000"/>
                          </a:solidFill>
                          <a:latin typeface="Calibri"/>
                        </a:rPr>
                        <a:t>197, 200</a:t>
                      </a:r>
                      <a:r>
                        <a:rPr lang="en-US" sz="1400" b="0" i="0" u="none" strike="noStrike" baseline="30000">
                          <a:solidFill>
                            <a:srgbClr val="000000"/>
                          </a:solidFill>
                          <a:latin typeface="Calibri"/>
                        </a:rPr>
                        <a:t> a</a:t>
                      </a:r>
                      <a:r>
                        <a:rPr lang="en-US" sz="1400" b="0" i="0" u="none" strike="noStrike">
                          <a:solidFill>
                            <a:srgbClr val="000000"/>
                          </a:solidFill>
                          <a:latin typeface="Calibri"/>
                        </a:rPr>
                        <a:t>, 202</a:t>
                      </a:r>
                      <a:r>
                        <a:rPr lang="en-US" sz="1400" b="0" i="0" u="none" strike="noStrike" baseline="30000">
                          <a:solidFill>
                            <a:srgbClr val="000000"/>
                          </a:solidFill>
                          <a:latin typeface="Calibri"/>
                        </a:rPr>
                        <a:t> a</a:t>
                      </a:r>
                      <a:r>
                        <a:rPr lang="en-US" sz="1400" b="0" i="0" u="none" strike="noStrike">
                          <a:solidFill>
                            <a:srgbClr val="000000"/>
                          </a:solidFill>
                          <a:latin typeface="Calibri"/>
                        </a:rPr>
                        <a:t>, 205</a:t>
                      </a:r>
                      <a:r>
                        <a:rPr lang="en-US" sz="1400" b="0" i="0" u="none" strike="noStrike" baseline="30000">
                          <a:solidFill>
                            <a:srgbClr val="000000"/>
                          </a:solidFill>
                          <a:latin typeface="Calibri"/>
                        </a:rPr>
                        <a:t> a</a:t>
                      </a:r>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a:solidFill>
                            <a:srgbClr val="000000"/>
                          </a:solidFill>
                          <a:latin typeface="Calibri"/>
                        </a:rPr>
                        <a:t>200</a:t>
                      </a:r>
                      <a:r>
                        <a:rPr lang="en-US" sz="1400" b="0" i="0" u="none" strike="noStrike" baseline="30000">
                          <a:solidFill>
                            <a:srgbClr val="000000"/>
                          </a:solidFill>
                          <a:latin typeface="Calibri"/>
                        </a:rPr>
                        <a:t> a</a:t>
                      </a:r>
                      <a:r>
                        <a:rPr lang="en-US" sz="1400" b="0" i="0" u="none" strike="noStrike">
                          <a:solidFill>
                            <a:srgbClr val="000000"/>
                          </a:solidFill>
                          <a:latin typeface="Calibri"/>
                        </a:rPr>
                        <a:t>, 202</a:t>
                      </a:r>
                      <a:r>
                        <a:rPr lang="en-US" sz="1400" b="0" i="0" u="none" strike="noStrike" baseline="30000">
                          <a:solidFill>
                            <a:srgbClr val="000000"/>
                          </a:solidFill>
                          <a:latin typeface="Calibri"/>
                        </a:rPr>
                        <a:t> a</a:t>
                      </a:r>
                      <a:r>
                        <a:rPr lang="en-US" sz="1400" b="0" i="0" u="none" strike="noStrike">
                          <a:solidFill>
                            <a:srgbClr val="000000"/>
                          </a:solidFill>
                          <a:latin typeface="Calibri"/>
                        </a:rPr>
                        <a:t>, 220, </a:t>
                      </a:r>
                      <a:r>
                        <a:rPr lang="en-US" sz="1400" b="1" i="0" u="sng" strike="noStrike">
                          <a:solidFill>
                            <a:srgbClr val="000000"/>
                          </a:solidFill>
                          <a:latin typeface="Calibri"/>
                        </a:rPr>
                        <a:t>228</a:t>
                      </a:r>
                      <a:endParaRPr lang="en-US" sz="1400" b="0" i="0" u="none" strike="noStrike">
                        <a:solidFill>
                          <a:srgbClr val="000000"/>
                        </a:solidFill>
                        <a:latin typeface="Calibri"/>
                      </a:endParaRPr>
                    </a:p>
                  </a:txBody>
                  <a:tcPr marL="4804" marR="4804" marT="4804" marB="0">
                    <a:lnL>
                      <a:noFill/>
                    </a:lnL>
                    <a:lnR>
                      <a:noFill/>
                    </a:lnR>
                    <a:lnT w="12700" cap="flat" cmpd="sng" algn="ctr">
                      <a:solidFill>
                        <a:srgbClr val="000000"/>
                      </a:solidFill>
                      <a:prstDash val="solid"/>
                      <a:round/>
                      <a:headEnd type="none" w="med" len="med"/>
                      <a:tailEnd type="none" w="med" len="med"/>
                    </a:lnT>
                    <a:lnB>
                      <a:noFill/>
                    </a:lnB>
                  </a:tcPr>
                </a:tc>
              </a:tr>
              <a:tr h="100879">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r>
              <a:tr h="408322">
                <a:tc>
                  <a:txBody>
                    <a:bodyPr/>
                    <a:lstStyle/>
                    <a:p>
                      <a:pPr algn="l" fontAlgn="t"/>
                      <a:r>
                        <a:rPr lang="en-US" sz="1400" b="0" i="0" u="none" strike="noStrike">
                          <a:solidFill>
                            <a:srgbClr val="000000"/>
                          </a:solidFill>
                          <a:latin typeface="Calibri"/>
                        </a:rPr>
                        <a:t>CX661047a</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104, 108 </a:t>
                      </a:r>
                      <a:r>
                        <a:rPr lang="en-US" sz="1400" b="0" i="0" u="none" strike="noStrike" baseline="30000">
                          <a:solidFill>
                            <a:srgbClr val="000000"/>
                          </a:solidFill>
                          <a:latin typeface="Calibri"/>
                        </a:rPr>
                        <a:t>a</a:t>
                      </a:r>
                      <a:r>
                        <a:rPr lang="en-US" sz="1400" b="0" i="0" u="none" strike="noStrike">
                          <a:solidFill>
                            <a:srgbClr val="000000"/>
                          </a:solidFill>
                          <a:latin typeface="Calibri"/>
                        </a:rPr>
                        <a:t>, 113 </a:t>
                      </a:r>
                      <a:r>
                        <a:rPr lang="en-US" sz="1400" b="0" i="0" u="none" strike="noStrike" baseline="30000">
                          <a:solidFill>
                            <a:srgbClr val="000000"/>
                          </a:solidFill>
                          <a:latin typeface="Calibri"/>
                        </a:rPr>
                        <a:t>a</a:t>
                      </a:r>
                      <a:r>
                        <a:rPr lang="en-US" sz="1400" b="0" i="0" u="none" strike="noStrike">
                          <a:solidFill>
                            <a:srgbClr val="000000"/>
                          </a:solidFill>
                          <a:latin typeface="Calibri"/>
                        </a:rPr>
                        <a:t>, </a:t>
                      </a:r>
                      <a:r>
                        <a:rPr lang="en-US" sz="1400" b="1" i="0" u="sng" strike="noStrike">
                          <a:solidFill>
                            <a:srgbClr val="000000"/>
                          </a:solidFill>
                          <a:latin typeface="Calibri"/>
                        </a:rPr>
                        <a:t>118</a:t>
                      </a:r>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108 </a:t>
                      </a:r>
                      <a:r>
                        <a:rPr lang="en-US" sz="1400" b="0" i="0" u="none" strike="noStrike" baseline="30000">
                          <a:solidFill>
                            <a:srgbClr val="000000"/>
                          </a:solidFill>
                          <a:latin typeface="Calibri"/>
                        </a:rPr>
                        <a:t>a</a:t>
                      </a:r>
                      <a:r>
                        <a:rPr lang="en-US" sz="1400" b="0" i="0" u="none" strike="noStrike">
                          <a:solidFill>
                            <a:srgbClr val="000000"/>
                          </a:solidFill>
                          <a:latin typeface="Calibri"/>
                        </a:rPr>
                        <a:t>, 113 </a:t>
                      </a:r>
                      <a:r>
                        <a:rPr lang="en-US" sz="1400" b="0" i="0" u="none" strike="noStrike" baseline="30000">
                          <a:solidFill>
                            <a:srgbClr val="000000"/>
                          </a:solidFill>
                          <a:latin typeface="Calibri"/>
                        </a:rPr>
                        <a:t>a</a:t>
                      </a:r>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104, 113</a:t>
                      </a:r>
                      <a:r>
                        <a:rPr lang="en-US" sz="1400" b="0" i="0" u="none" strike="noStrike" baseline="30000">
                          <a:solidFill>
                            <a:srgbClr val="000000"/>
                          </a:solidFill>
                          <a:latin typeface="Calibri"/>
                        </a:rPr>
                        <a:t> a</a:t>
                      </a:r>
                      <a:r>
                        <a:rPr lang="en-US" sz="1400" b="0" i="0" u="none" strike="noStrike">
                          <a:solidFill>
                            <a:srgbClr val="000000"/>
                          </a:solidFill>
                          <a:latin typeface="Calibri"/>
                        </a:rPr>
                        <a:t>, </a:t>
                      </a:r>
                      <a:r>
                        <a:rPr lang="en-US" sz="1400" b="1" i="0" u="sng" strike="noStrike">
                          <a:solidFill>
                            <a:srgbClr val="000000"/>
                          </a:solidFill>
                          <a:latin typeface="Calibri"/>
                        </a:rPr>
                        <a:t>118</a:t>
                      </a:r>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113</a:t>
                      </a:r>
                      <a:r>
                        <a:rPr lang="en-US" sz="1400" b="0" i="0" u="none" strike="noStrike" baseline="30000">
                          <a:solidFill>
                            <a:srgbClr val="000000"/>
                          </a:solidFill>
                          <a:latin typeface="Calibri"/>
                        </a:rPr>
                        <a:t> a</a:t>
                      </a:r>
                      <a:r>
                        <a:rPr lang="en-US" sz="1400" b="0" i="0" u="none" strike="noStrike">
                          <a:solidFill>
                            <a:srgbClr val="000000"/>
                          </a:solidFill>
                          <a:latin typeface="Calibri"/>
                        </a:rPr>
                        <a:t>, </a:t>
                      </a:r>
                      <a:r>
                        <a:rPr lang="en-US" sz="1400" b="1" i="0" u="sng" strike="noStrike">
                          <a:solidFill>
                            <a:srgbClr val="000000"/>
                          </a:solidFill>
                          <a:latin typeface="Calibri"/>
                        </a:rPr>
                        <a:t>118</a:t>
                      </a:r>
                      <a:endParaRPr lang="en-US" sz="1400" b="0" i="0" u="none" strike="noStrike">
                        <a:solidFill>
                          <a:srgbClr val="000000"/>
                        </a:solidFill>
                        <a:latin typeface="Calibri"/>
                      </a:endParaRPr>
                    </a:p>
                  </a:txBody>
                  <a:tcPr marL="4804" marR="4804" marT="4804" marB="0">
                    <a:lnL>
                      <a:noFill/>
                    </a:lnL>
                    <a:lnR>
                      <a:noFill/>
                    </a:lnR>
                    <a:lnT>
                      <a:noFill/>
                    </a:lnT>
                    <a:lnB>
                      <a:noFill/>
                    </a:lnB>
                  </a:tcPr>
                </a:tc>
              </a:tr>
              <a:tr h="100879">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dirty="0">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r>
              <a:tr h="408322">
                <a:tc>
                  <a:txBody>
                    <a:bodyPr/>
                    <a:lstStyle/>
                    <a:p>
                      <a:pPr algn="l" fontAlgn="t"/>
                      <a:r>
                        <a:rPr lang="en-US" sz="1400" b="0" i="0" u="none" strike="noStrike">
                          <a:solidFill>
                            <a:srgbClr val="000000"/>
                          </a:solidFill>
                          <a:latin typeface="Calibri"/>
                        </a:rPr>
                        <a:t>F.v.D3</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244</a:t>
                      </a:r>
                      <a:r>
                        <a:rPr lang="en-US" sz="1400" b="0" i="0" u="none" strike="noStrike">
                          <a:solidFill>
                            <a:srgbClr val="000000"/>
                          </a:solidFill>
                          <a:latin typeface="Calibri"/>
                        </a:rPr>
                        <a:t>, 271</a:t>
                      </a:r>
                      <a:r>
                        <a:rPr lang="en-US" sz="1400" b="0" i="0" u="none" strike="noStrike" baseline="30000">
                          <a:solidFill>
                            <a:srgbClr val="000000"/>
                          </a:solidFill>
                          <a:latin typeface="Calibri"/>
                        </a:rPr>
                        <a:t>a</a:t>
                      </a:r>
                      <a:r>
                        <a:rPr lang="en-US" sz="1400" b="0" i="0" u="none" strike="noStrike">
                          <a:solidFill>
                            <a:srgbClr val="000000"/>
                          </a:solidFill>
                          <a:latin typeface="Calibri"/>
                        </a:rPr>
                        <a:t>, 274</a:t>
                      </a:r>
                      <a:r>
                        <a:rPr lang="en-US" sz="1400" b="0" i="0" u="none" strike="noStrike" baseline="30000">
                          <a:solidFill>
                            <a:srgbClr val="000000"/>
                          </a:solidFill>
                          <a:latin typeface="Calibri"/>
                        </a:rPr>
                        <a:t> b</a:t>
                      </a:r>
                      <a:r>
                        <a:rPr lang="en-US" sz="1400" b="0" i="0" u="none" strike="noStrike">
                          <a:solidFill>
                            <a:srgbClr val="000000"/>
                          </a:solidFill>
                          <a:latin typeface="Calibri"/>
                        </a:rPr>
                        <a:t>, 277</a:t>
                      </a:r>
                      <a:r>
                        <a:rPr lang="en-US" sz="1400" b="0" i="0" u="none" strike="noStrike" baseline="30000">
                          <a:solidFill>
                            <a:srgbClr val="000000"/>
                          </a:solidFill>
                          <a:latin typeface="Calibri"/>
                        </a:rPr>
                        <a:t> a</a:t>
                      </a:r>
                      <a:endParaRPr lang="en-US" sz="1400" b="1" i="0" u="sng"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dirty="0">
                          <a:solidFill>
                            <a:srgbClr val="000000"/>
                          </a:solidFill>
                          <a:latin typeface="Calibri"/>
                        </a:rPr>
                        <a:t>271</a:t>
                      </a:r>
                      <a:r>
                        <a:rPr lang="en-US" sz="1400" b="0" i="0" u="none" strike="noStrike" baseline="30000" dirty="0">
                          <a:solidFill>
                            <a:srgbClr val="000000"/>
                          </a:solidFill>
                          <a:latin typeface="Calibri"/>
                        </a:rPr>
                        <a:t>a</a:t>
                      </a:r>
                      <a:r>
                        <a:rPr lang="en-US" sz="1400" b="0" i="0" u="none" strike="noStrike" dirty="0">
                          <a:solidFill>
                            <a:srgbClr val="000000"/>
                          </a:solidFill>
                          <a:latin typeface="Calibri"/>
                        </a:rPr>
                        <a:t>, 274</a:t>
                      </a:r>
                      <a:r>
                        <a:rPr lang="en-US" sz="1400" b="0" i="0" u="none" strike="noStrike" baseline="30000" dirty="0">
                          <a:solidFill>
                            <a:srgbClr val="000000"/>
                          </a:solidFill>
                          <a:latin typeface="Calibri"/>
                        </a:rPr>
                        <a:t> b</a:t>
                      </a:r>
                      <a:r>
                        <a:rPr lang="en-US" sz="1400" b="0" i="0" u="none" strike="noStrike" dirty="0">
                          <a:solidFill>
                            <a:srgbClr val="000000"/>
                          </a:solidFill>
                          <a:latin typeface="Calibri"/>
                        </a:rPr>
                        <a:t>, 277</a:t>
                      </a:r>
                      <a:r>
                        <a:rPr lang="en-US" sz="1400" b="0" i="0" u="none" strike="noStrike" baseline="30000" dirty="0">
                          <a:solidFill>
                            <a:srgbClr val="000000"/>
                          </a:solidFill>
                          <a:latin typeface="Calibri"/>
                        </a:rPr>
                        <a:t> a</a:t>
                      </a:r>
                      <a:r>
                        <a:rPr lang="en-US" sz="1400" b="0" i="0" u="none" strike="noStrike" dirty="0">
                          <a:solidFill>
                            <a:srgbClr val="000000"/>
                          </a:solidFill>
                          <a:latin typeface="Calibri"/>
                        </a:rPr>
                        <a:t>, 289</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dirty="0" smtClean="0">
                          <a:solidFill>
                            <a:srgbClr val="000000"/>
                          </a:solidFill>
                          <a:latin typeface="Calibri"/>
                        </a:rPr>
                        <a:t>244</a:t>
                      </a:r>
                      <a:r>
                        <a:rPr lang="en-US" sz="1400" b="0" i="0" u="none" strike="noStrike" baseline="30000" dirty="0" smtClean="0">
                          <a:solidFill>
                            <a:srgbClr val="000000"/>
                          </a:solidFill>
                          <a:latin typeface="+mn-lt"/>
                        </a:rPr>
                        <a:t>a</a:t>
                      </a:r>
                      <a:r>
                        <a:rPr lang="en-US" sz="1400" b="0" i="0" u="none" strike="noStrike" baseline="0" dirty="0" smtClean="0">
                          <a:solidFill>
                            <a:srgbClr val="000000"/>
                          </a:solidFill>
                          <a:latin typeface="+mn-lt"/>
                        </a:rPr>
                        <a:t>, 271</a:t>
                      </a:r>
                      <a:r>
                        <a:rPr lang="en-US" sz="1400" b="0" i="0" u="none" strike="noStrike" baseline="30000" dirty="0" smtClean="0">
                          <a:solidFill>
                            <a:srgbClr val="000000"/>
                          </a:solidFill>
                          <a:latin typeface="+mn-lt"/>
                        </a:rPr>
                        <a:t>a</a:t>
                      </a:r>
                      <a:r>
                        <a:rPr lang="en-US" sz="1400" b="0" i="0" u="none" strike="noStrike" baseline="0" dirty="0" smtClean="0">
                          <a:solidFill>
                            <a:srgbClr val="000000"/>
                          </a:solidFill>
                          <a:latin typeface="+mn-lt"/>
                        </a:rPr>
                        <a:t>, 277</a:t>
                      </a:r>
                      <a:r>
                        <a:rPr lang="en-US" sz="1400" b="0" i="0" u="none" strike="noStrike" baseline="30000" dirty="0" smtClean="0">
                          <a:solidFill>
                            <a:srgbClr val="000000"/>
                          </a:solidFill>
                          <a:latin typeface="+mn-lt"/>
                        </a:rPr>
                        <a:t>a</a:t>
                      </a:r>
                      <a:endParaRPr lang="en-US" sz="1400" b="0" i="0" u="none" strike="noStrike" dirty="0">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dirty="0">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dirty="0" smtClean="0">
                          <a:solidFill>
                            <a:srgbClr val="000000"/>
                          </a:solidFill>
                          <a:latin typeface="Calibri"/>
                        </a:rPr>
                        <a:t>244</a:t>
                      </a:r>
                      <a:r>
                        <a:rPr lang="en-US" sz="1400" b="0" i="0" u="none" strike="noStrike" baseline="30000" dirty="0" smtClean="0">
                          <a:solidFill>
                            <a:srgbClr val="000000"/>
                          </a:solidFill>
                          <a:latin typeface="+mn-lt"/>
                        </a:rPr>
                        <a:t>a</a:t>
                      </a:r>
                      <a:r>
                        <a:rPr lang="en-US" sz="1400" b="0" i="0" u="none" strike="noStrike" dirty="0" smtClean="0">
                          <a:solidFill>
                            <a:srgbClr val="000000"/>
                          </a:solidFill>
                          <a:latin typeface="Calibri"/>
                        </a:rPr>
                        <a:t>, 271</a:t>
                      </a:r>
                      <a:r>
                        <a:rPr lang="en-US" sz="1400" b="0" i="0" u="none" strike="noStrike" baseline="30000" dirty="0" smtClean="0">
                          <a:solidFill>
                            <a:srgbClr val="000000"/>
                          </a:solidFill>
                          <a:latin typeface="+mn-lt"/>
                        </a:rPr>
                        <a:t>a</a:t>
                      </a:r>
                      <a:r>
                        <a:rPr lang="en-US" sz="1400" b="0" i="0" u="none" strike="noStrike" dirty="0" smtClean="0">
                          <a:solidFill>
                            <a:srgbClr val="000000"/>
                          </a:solidFill>
                          <a:latin typeface="Calibri"/>
                        </a:rPr>
                        <a:t>, 274, 277</a:t>
                      </a:r>
                      <a:r>
                        <a:rPr lang="en-US" sz="1400" b="0" i="0" u="none" strike="noStrike" baseline="30000" dirty="0" smtClean="0">
                          <a:solidFill>
                            <a:srgbClr val="000000"/>
                          </a:solidFill>
                          <a:latin typeface="+mn-lt"/>
                        </a:rPr>
                        <a:t>a</a:t>
                      </a:r>
                      <a:r>
                        <a:rPr lang="en-US" sz="1400" b="0" i="0" u="none" strike="noStrike" dirty="0" smtClean="0">
                          <a:solidFill>
                            <a:srgbClr val="000000"/>
                          </a:solidFill>
                          <a:latin typeface="Calibri"/>
                        </a:rPr>
                        <a:t>, 295</a:t>
                      </a:r>
                      <a:endParaRPr lang="en-US" sz="1400" b="0" i="0" u="none" strike="noStrike" dirty="0">
                        <a:solidFill>
                          <a:srgbClr val="000000"/>
                        </a:solidFill>
                        <a:latin typeface="Calibri"/>
                      </a:endParaRPr>
                    </a:p>
                  </a:txBody>
                  <a:tcPr marL="4804" marR="4804" marT="4804" marB="0">
                    <a:lnL>
                      <a:noFill/>
                    </a:lnL>
                    <a:lnR>
                      <a:noFill/>
                    </a:lnR>
                    <a:lnT>
                      <a:noFill/>
                    </a:lnT>
                    <a:lnB>
                      <a:noFill/>
                    </a:lnB>
                  </a:tcPr>
                </a:tc>
              </a:tr>
              <a:tr h="100879">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r>
              <a:tr h="408322">
                <a:tc>
                  <a:txBody>
                    <a:bodyPr/>
                    <a:lstStyle/>
                    <a:p>
                      <a:pPr algn="l" fontAlgn="t"/>
                      <a:r>
                        <a:rPr lang="en-US" sz="1400" b="1" i="0" u="none" strike="noStrike">
                          <a:solidFill>
                            <a:srgbClr val="000000"/>
                          </a:solidFill>
                          <a:latin typeface="Calibri"/>
                        </a:rPr>
                        <a:t>ChFaM011</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163</a:t>
                      </a:r>
                      <a:r>
                        <a:rPr lang="en-US" sz="1400" b="0" i="0" u="none" strike="noStrike">
                          <a:solidFill>
                            <a:srgbClr val="000000"/>
                          </a:solidFill>
                          <a:latin typeface="Calibri"/>
                        </a:rPr>
                        <a:t>, </a:t>
                      </a:r>
                      <a:r>
                        <a:rPr lang="en-US" sz="1400" b="1" i="0" u="sng" strike="noStrike">
                          <a:solidFill>
                            <a:srgbClr val="000000"/>
                          </a:solidFill>
                          <a:latin typeface="Calibri"/>
                        </a:rPr>
                        <a:t>176</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135</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dirty="0" smtClean="0">
                          <a:solidFill>
                            <a:srgbClr val="000000"/>
                          </a:solidFill>
                          <a:latin typeface="Calibri"/>
                        </a:rPr>
                        <a:t>163</a:t>
                      </a:r>
                      <a:endParaRPr lang="en-US" sz="1400" b="1" i="0" u="sng" strike="noStrike" dirty="0">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dirty="0" smtClean="0">
                          <a:solidFill>
                            <a:srgbClr val="000000"/>
                          </a:solidFill>
                          <a:latin typeface="Calibri"/>
                        </a:rPr>
                        <a:t>152, </a:t>
                      </a:r>
                      <a:r>
                        <a:rPr lang="en-US" sz="1400" b="1" i="0" u="sng" strike="noStrike" dirty="0" smtClean="0">
                          <a:solidFill>
                            <a:srgbClr val="000000"/>
                          </a:solidFill>
                          <a:latin typeface="Calibri"/>
                        </a:rPr>
                        <a:t>176</a:t>
                      </a:r>
                      <a:endParaRPr lang="en-US" sz="1400" b="1" i="0" u="sng" strike="noStrike" dirty="0">
                        <a:solidFill>
                          <a:srgbClr val="000000"/>
                        </a:solidFill>
                        <a:latin typeface="Calibri"/>
                      </a:endParaRPr>
                    </a:p>
                  </a:txBody>
                  <a:tcPr marL="4804" marR="4804" marT="4804" marB="0">
                    <a:lnL>
                      <a:noFill/>
                    </a:lnL>
                    <a:lnR>
                      <a:noFill/>
                    </a:lnR>
                    <a:lnT>
                      <a:noFill/>
                    </a:lnT>
                    <a:lnB>
                      <a:noFill/>
                    </a:lnB>
                  </a:tcPr>
                </a:tc>
              </a:tr>
              <a:tr h="100879">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r>
              <a:tr h="408322">
                <a:tc>
                  <a:txBody>
                    <a:bodyPr/>
                    <a:lstStyle/>
                    <a:p>
                      <a:pPr algn="l" fontAlgn="t"/>
                      <a:r>
                        <a:rPr lang="en-US" sz="1400" b="1" i="0" u="sng" strike="noStrike">
                          <a:solidFill>
                            <a:srgbClr val="000000"/>
                          </a:solidFill>
                          <a:latin typeface="Calibri"/>
                        </a:rPr>
                        <a:t>Repeat-fruiting</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Yes</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No</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Yes</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No</a:t>
                      </a:r>
                    </a:p>
                  </a:txBody>
                  <a:tcPr marL="4804" marR="4804" marT="4804" marB="0">
                    <a:lnL>
                      <a:noFill/>
                    </a:lnL>
                    <a:lnR>
                      <a:noFill/>
                    </a:lnR>
                    <a:lnT>
                      <a:noFill/>
                    </a:lnT>
                    <a:lnB>
                      <a:noFill/>
                    </a:lnB>
                  </a:tcPr>
                </a:tc>
              </a:tr>
              <a:tr h="100879">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r>
              <a:tr h="408322">
                <a:tc>
                  <a:txBody>
                    <a:bodyPr/>
                    <a:lstStyle/>
                    <a:p>
                      <a:pPr algn="l" fontAlgn="t"/>
                      <a:r>
                        <a:rPr lang="en-US" sz="1400" b="1" i="0" u="none" strike="noStrike">
                          <a:solidFill>
                            <a:srgbClr val="000000"/>
                          </a:solidFill>
                          <a:latin typeface="Calibri"/>
                        </a:rPr>
                        <a:t>ChFaM148</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175, 177</a:t>
                      </a:r>
                      <a:r>
                        <a:rPr lang="en-US" sz="1400" b="0" i="0" u="none" strike="noStrike" baseline="30000">
                          <a:solidFill>
                            <a:srgbClr val="000000"/>
                          </a:solidFill>
                          <a:latin typeface="Calibri"/>
                        </a:rPr>
                        <a:t>a</a:t>
                      </a:r>
                      <a:r>
                        <a:rPr lang="en-US" sz="1400" b="0" i="0" u="none" strike="noStrike">
                          <a:solidFill>
                            <a:srgbClr val="000000"/>
                          </a:solidFill>
                          <a:latin typeface="Calibri"/>
                        </a:rPr>
                        <a:t>, 182</a:t>
                      </a:r>
                      <a:r>
                        <a:rPr lang="en-US" sz="1400" b="0" i="0" u="none" strike="noStrike" baseline="30000">
                          <a:solidFill>
                            <a:srgbClr val="000000"/>
                          </a:solidFill>
                          <a:latin typeface="Calibri"/>
                        </a:rPr>
                        <a:t>b</a:t>
                      </a:r>
                      <a:r>
                        <a:rPr lang="en-US" sz="1400" b="0" i="0" u="none" strike="noStrike">
                          <a:solidFill>
                            <a:srgbClr val="000000"/>
                          </a:solidFill>
                          <a:latin typeface="Calibri"/>
                        </a:rPr>
                        <a:t>, </a:t>
                      </a:r>
                      <a:r>
                        <a:rPr lang="en-US" sz="1400" b="1" i="0" u="sng" strike="noStrike">
                          <a:solidFill>
                            <a:srgbClr val="000000"/>
                          </a:solidFill>
                          <a:latin typeface="Calibri"/>
                        </a:rPr>
                        <a:t>184</a:t>
                      </a:r>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177</a:t>
                      </a:r>
                      <a:r>
                        <a:rPr lang="en-US" sz="1400" b="0" i="0" u="none" strike="noStrike" baseline="30000">
                          <a:solidFill>
                            <a:srgbClr val="000000"/>
                          </a:solidFill>
                          <a:latin typeface="Calibri"/>
                        </a:rPr>
                        <a:t>a</a:t>
                      </a:r>
                      <a:r>
                        <a:rPr lang="en-US" sz="1400" b="0" i="0" u="none" strike="noStrike">
                          <a:solidFill>
                            <a:srgbClr val="000000"/>
                          </a:solidFill>
                          <a:latin typeface="Calibri"/>
                        </a:rPr>
                        <a:t>, 182</a:t>
                      </a:r>
                      <a:r>
                        <a:rPr lang="en-US" sz="1400" b="0" i="0" u="none" strike="noStrike" baseline="30000">
                          <a:solidFill>
                            <a:srgbClr val="000000"/>
                          </a:solidFill>
                          <a:latin typeface="Calibri"/>
                        </a:rPr>
                        <a:t>b</a:t>
                      </a:r>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178, 183, </a:t>
                      </a:r>
                      <a:r>
                        <a:rPr lang="en-US" sz="1400" b="1" i="0" u="sng" strike="noStrike">
                          <a:solidFill>
                            <a:srgbClr val="000000"/>
                          </a:solidFill>
                          <a:latin typeface="Calibri"/>
                        </a:rPr>
                        <a:t>185</a:t>
                      </a:r>
                      <a:r>
                        <a:rPr lang="en-US" sz="1400" b="0" i="0" u="none" strike="noStrike">
                          <a:solidFill>
                            <a:srgbClr val="000000"/>
                          </a:solidFill>
                          <a:latin typeface="Calibri"/>
                        </a:rPr>
                        <a:t>, 188</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178, 180, 183, </a:t>
                      </a:r>
                      <a:r>
                        <a:rPr lang="en-US" sz="1400" b="1" i="0" u="sng" strike="noStrike">
                          <a:solidFill>
                            <a:srgbClr val="000000"/>
                          </a:solidFill>
                          <a:latin typeface="Calibri"/>
                        </a:rPr>
                        <a:t>185</a:t>
                      </a:r>
                      <a:r>
                        <a:rPr lang="en-US" sz="1400" b="0" i="0" u="none" strike="noStrike">
                          <a:solidFill>
                            <a:srgbClr val="000000"/>
                          </a:solidFill>
                          <a:latin typeface="Calibri"/>
                        </a:rPr>
                        <a:t>, 188</a:t>
                      </a:r>
                    </a:p>
                  </a:txBody>
                  <a:tcPr marL="4804" marR="4804" marT="4804" marB="0">
                    <a:lnL>
                      <a:noFill/>
                    </a:lnL>
                    <a:lnR>
                      <a:noFill/>
                    </a:lnR>
                    <a:lnT>
                      <a:noFill/>
                    </a:lnT>
                    <a:lnB>
                      <a:noFill/>
                    </a:lnB>
                  </a:tcPr>
                </a:tc>
              </a:tr>
              <a:tr h="100879">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r>
              <a:tr h="408322">
                <a:tc>
                  <a:txBody>
                    <a:bodyPr/>
                    <a:lstStyle/>
                    <a:p>
                      <a:pPr algn="l" fontAlgn="t"/>
                      <a:r>
                        <a:rPr lang="en-US" sz="1400" b="0" i="0" u="none" strike="noStrike">
                          <a:solidFill>
                            <a:srgbClr val="000000"/>
                          </a:solidFill>
                          <a:latin typeface="Calibri"/>
                        </a:rPr>
                        <a:t>CX661225</a:t>
                      </a: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335</a:t>
                      </a:r>
                      <a:r>
                        <a:rPr lang="en-US" sz="1400" b="0" i="0" u="none" strike="noStrike">
                          <a:solidFill>
                            <a:srgbClr val="000000"/>
                          </a:solidFill>
                          <a:latin typeface="Calibri"/>
                        </a:rPr>
                        <a:t>, 338</a:t>
                      </a:r>
                      <a:r>
                        <a:rPr lang="en-US" sz="1400" b="0" i="0" u="none" strike="noStrike" baseline="30000">
                          <a:solidFill>
                            <a:srgbClr val="000000"/>
                          </a:solidFill>
                          <a:latin typeface="Calibri"/>
                        </a:rPr>
                        <a:t> b</a:t>
                      </a:r>
                      <a:r>
                        <a:rPr lang="en-US" sz="1400" b="0" i="0" u="none" strike="noStrike">
                          <a:solidFill>
                            <a:srgbClr val="000000"/>
                          </a:solidFill>
                          <a:latin typeface="Calibri"/>
                        </a:rPr>
                        <a:t>, 342, 349</a:t>
                      </a:r>
                      <a:r>
                        <a:rPr lang="en-US" sz="1400" b="0" i="0" u="none" strike="noStrike" baseline="30000">
                          <a:solidFill>
                            <a:srgbClr val="000000"/>
                          </a:solidFill>
                          <a:latin typeface="Calibri"/>
                        </a:rPr>
                        <a:t> a</a:t>
                      </a:r>
                      <a:r>
                        <a:rPr lang="en-US" sz="1400" b="0" i="0" u="none" strike="noStrike">
                          <a:solidFill>
                            <a:srgbClr val="000000"/>
                          </a:solidFill>
                          <a:latin typeface="Calibri"/>
                        </a:rPr>
                        <a:t>, 351</a:t>
                      </a:r>
                      <a:r>
                        <a:rPr lang="en-US" sz="1400" b="0" i="0" u="none" strike="noStrike" baseline="30000">
                          <a:solidFill>
                            <a:srgbClr val="000000"/>
                          </a:solidFill>
                          <a:latin typeface="Calibri"/>
                        </a:rPr>
                        <a:t>a</a:t>
                      </a:r>
                      <a:endParaRPr lang="en-US" sz="1400" b="1" i="0" u="sng"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335</a:t>
                      </a:r>
                      <a:r>
                        <a:rPr lang="en-US" sz="1400" b="0" i="0" u="none" strike="noStrike">
                          <a:solidFill>
                            <a:srgbClr val="000000"/>
                          </a:solidFill>
                          <a:latin typeface="Calibri"/>
                        </a:rPr>
                        <a:t>, 338</a:t>
                      </a:r>
                      <a:r>
                        <a:rPr lang="en-US" sz="1400" b="0" i="0" u="none" strike="noStrike" baseline="30000">
                          <a:solidFill>
                            <a:srgbClr val="000000"/>
                          </a:solidFill>
                          <a:latin typeface="Calibri"/>
                        </a:rPr>
                        <a:t> b</a:t>
                      </a:r>
                      <a:r>
                        <a:rPr lang="en-US" sz="1400" b="0" i="0" u="none" strike="noStrike">
                          <a:solidFill>
                            <a:srgbClr val="000000"/>
                          </a:solidFill>
                          <a:latin typeface="Calibri"/>
                        </a:rPr>
                        <a:t>, 342, 349</a:t>
                      </a:r>
                      <a:r>
                        <a:rPr lang="en-US" sz="1400" b="0" i="0" u="none" strike="noStrike" baseline="30000">
                          <a:solidFill>
                            <a:srgbClr val="000000"/>
                          </a:solidFill>
                          <a:latin typeface="Calibri"/>
                        </a:rPr>
                        <a:t> a</a:t>
                      </a:r>
                      <a:r>
                        <a:rPr lang="en-US" sz="1400" b="0" i="0" u="none" strike="noStrike">
                          <a:solidFill>
                            <a:srgbClr val="000000"/>
                          </a:solidFill>
                          <a:latin typeface="Calibri"/>
                        </a:rPr>
                        <a:t>, 351</a:t>
                      </a:r>
                      <a:r>
                        <a:rPr lang="en-US" sz="1400" b="0" i="0" u="none" strike="noStrike" baseline="30000">
                          <a:solidFill>
                            <a:srgbClr val="000000"/>
                          </a:solidFill>
                          <a:latin typeface="Calibri"/>
                        </a:rPr>
                        <a:t> a</a:t>
                      </a:r>
                      <a:endParaRPr lang="en-US" sz="1400" b="0" i="0" u="sng"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1" i="0" u="sng" strike="noStrike">
                          <a:solidFill>
                            <a:srgbClr val="000000"/>
                          </a:solidFill>
                          <a:latin typeface="Calibri"/>
                        </a:rPr>
                        <a:t>335</a:t>
                      </a:r>
                      <a:r>
                        <a:rPr lang="en-US" sz="1400" b="0" i="0" u="none" strike="noStrike" baseline="30000">
                          <a:solidFill>
                            <a:srgbClr val="000000"/>
                          </a:solidFill>
                          <a:latin typeface="Calibri"/>
                        </a:rPr>
                        <a:t> a</a:t>
                      </a:r>
                      <a:r>
                        <a:rPr lang="en-US" sz="1400" b="0" i="0" u="none" strike="noStrike">
                          <a:solidFill>
                            <a:srgbClr val="000000"/>
                          </a:solidFill>
                          <a:latin typeface="Calibri"/>
                        </a:rPr>
                        <a:t>, 339, 348</a:t>
                      </a:r>
                      <a:r>
                        <a:rPr lang="en-US" sz="1400" b="0" i="0" u="none" strike="noStrike" baseline="30000">
                          <a:solidFill>
                            <a:srgbClr val="000000"/>
                          </a:solidFill>
                          <a:latin typeface="Calibri"/>
                        </a:rPr>
                        <a:t> a</a:t>
                      </a:r>
                      <a:r>
                        <a:rPr lang="en-US" sz="1400" b="0" i="0" u="none" strike="noStrike">
                          <a:solidFill>
                            <a:srgbClr val="000000"/>
                          </a:solidFill>
                          <a:latin typeface="Calibri"/>
                        </a:rPr>
                        <a:t>,  351</a:t>
                      </a:r>
                      <a:r>
                        <a:rPr lang="en-US" sz="1400" b="0" i="0" u="none" strike="noStrike" baseline="30000">
                          <a:solidFill>
                            <a:srgbClr val="000000"/>
                          </a:solidFill>
                          <a:latin typeface="Calibri"/>
                        </a:rPr>
                        <a:t> a</a:t>
                      </a:r>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endParaRPr lang="en-US" sz="1400" b="0" i="0" u="none" strike="noStrike">
                        <a:solidFill>
                          <a:srgbClr val="000000"/>
                        </a:solidFill>
                        <a:latin typeface="Calibri"/>
                      </a:endParaRPr>
                    </a:p>
                  </a:txBody>
                  <a:tcPr marL="4804" marR="4804" marT="4804" marB="0">
                    <a:lnL>
                      <a:noFill/>
                    </a:lnL>
                    <a:lnR>
                      <a:noFill/>
                    </a:lnR>
                    <a:lnT>
                      <a:noFill/>
                    </a:lnT>
                    <a:lnB>
                      <a:noFill/>
                    </a:lnB>
                  </a:tcPr>
                </a:tc>
                <a:tc>
                  <a:txBody>
                    <a:bodyPr/>
                    <a:lstStyle/>
                    <a:p>
                      <a:pPr algn="l" fontAlgn="t"/>
                      <a:r>
                        <a:rPr lang="en-US" sz="1400" b="0" i="0" u="none" strike="noStrike">
                          <a:solidFill>
                            <a:srgbClr val="000000"/>
                          </a:solidFill>
                          <a:latin typeface="Calibri"/>
                        </a:rPr>
                        <a:t>339, 343</a:t>
                      </a:r>
                      <a:r>
                        <a:rPr lang="en-US" sz="1400" b="0" i="0" u="none" strike="noStrike" baseline="30000">
                          <a:solidFill>
                            <a:srgbClr val="000000"/>
                          </a:solidFill>
                          <a:latin typeface="Calibri"/>
                        </a:rPr>
                        <a:t> a</a:t>
                      </a:r>
                      <a:r>
                        <a:rPr lang="en-US" sz="1400" b="0" i="0" u="none" strike="noStrike">
                          <a:solidFill>
                            <a:srgbClr val="000000"/>
                          </a:solidFill>
                          <a:latin typeface="Calibri"/>
                        </a:rPr>
                        <a:t>, 345, 348</a:t>
                      </a:r>
                      <a:r>
                        <a:rPr lang="en-US" sz="1400" b="0" i="0" u="none" strike="noStrike" baseline="30000">
                          <a:solidFill>
                            <a:srgbClr val="000000"/>
                          </a:solidFill>
                          <a:latin typeface="Calibri"/>
                        </a:rPr>
                        <a:t> a</a:t>
                      </a:r>
                      <a:r>
                        <a:rPr lang="en-US" sz="1400" b="0" i="0" u="none" strike="noStrike">
                          <a:solidFill>
                            <a:srgbClr val="000000"/>
                          </a:solidFill>
                          <a:latin typeface="Calibri"/>
                        </a:rPr>
                        <a:t>, 351</a:t>
                      </a:r>
                      <a:r>
                        <a:rPr lang="en-US" sz="1400" b="0" i="0" u="none" strike="noStrike" baseline="30000">
                          <a:solidFill>
                            <a:srgbClr val="000000"/>
                          </a:solidFill>
                          <a:latin typeface="Calibri"/>
                        </a:rPr>
                        <a:t> a</a:t>
                      </a:r>
                      <a:endParaRPr lang="en-US" sz="1400" b="0" i="0" u="none" strike="noStrike">
                        <a:solidFill>
                          <a:srgbClr val="000000"/>
                        </a:solidFill>
                        <a:latin typeface="Calibri"/>
                      </a:endParaRPr>
                    </a:p>
                  </a:txBody>
                  <a:tcPr marL="4804" marR="4804" marT="4804" marB="0">
                    <a:lnL>
                      <a:noFill/>
                    </a:lnL>
                    <a:lnR>
                      <a:noFill/>
                    </a:lnR>
                    <a:lnT>
                      <a:noFill/>
                    </a:lnT>
                    <a:lnB>
                      <a:noFill/>
                    </a:lnB>
                  </a:tcPr>
                </a:tc>
              </a:tr>
              <a:tr h="100879">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Calibri"/>
                        </a:rPr>
                        <a:t> </a:t>
                      </a:r>
                    </a:p>
                  </a:txBody>
                  <a:tcPr marL="4804" marR="4804" marT="4804" marB="0">
                    <a:lnL>
                      <a:noFill/>
                    </a:lnL>
                    <a:lnR>
                      <a:noFill/>
                    </a:lnR>
                    <a:lnT>
                      <a:noFill/>
                    </a:lnT>
                    <a:lnB w="6350" cap="flat" cmpd="sng" algn="ctr">
                      <a:solidFill>
                        <a:srgbClr val="000000"/>
                      </a:solidFill>
                      <a:prstDash val="solid"/>
                      <a:round/>
                      <a:headEnd type="none" w="med" len="med"/>
                      <a:tailEnd type="none" w="med" len="med"/>
                    </a:lnB>
                  </a:tcPr>
                </a:tc>
              </a:tr>
              <a:tr h="129702">
                <a:tc gridSpan="9">
                  <a:txBody>
                    <a:bodyPr/>
                    <a:lstStyle/>
                    <a:p>
                      <a:pPr algn="l" fontAlgn="b"/>
                      <a:r>
                        <a:rPr lang="en-US" sz="1400" b="0" i="0" u="none" strike="noStrike" baseline="30000">
                          <a:solidFill>
                            <a:srgbClr val="000000"/>
                          </a:solidFill>
                          <a:latin typeface="Calibri"/>
                        </a:rPr>
                        <a:t>a </a:t>
                      </a:r>
                      <a:r>
                        <a:rPr lang="en-US" sz="1400" b="0" i="0" u="none" strike="noStrike">
                          <a:solidFill>
                            <a:srgbClr val="000000"/>
                          </a:solidFill>
                          <a:latin typeface="Calibri"/>
                        </a:rPr>
                        <a:t>did not fit an expected segregation ratio</a:t>
                      </a:r>
                    </a:p>
                  </a:txBody>
                  <a:tcPr marL="4804" marR="4804" marT="480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9702">
                <a:tc gridSpan="9">
                  <a:txBody>
                    <a:bodyPr/>
                    <a:lstStyle/>
                    <a:p>
                      <a:pPr algn="l" fontAlgn="b"/>
                      <a:r>
                        <a:rPr lang="en-US" sz="1400" b="0" i="0" u="none" strike="noStrike" baseline="30000" dirty="0">
                          <a:solidFill>
                            <a:srgbClr val="000000"/>
                          </a:solidFill>
                          <a:latin typeface="Calibri"/>
                        </a:rPr>
                        <a:t>b</a:t>
                      </a:r>
                      <a:r>
                        <a:rPr lang="en-US" sz="1400" b="0" i="0" u="none" strike="noStrike" dirty="0">
                          <a:solidFill>
                            <a:srgbClr val="000000"/>
                          </a:solidFill>
                          <a:latin typeface="Calibri"/>
                        </a:rPr>
                        <a:t> unlinked, not grouped with other markers</a:t>
                      </a:r>
                    </a:p>
                  </a:txBody>
                  <a:tcPr marL="4804" marR="4804" marT="480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TextBox 3"/>
          <p:cNvSpPr txBox="1"/>
          <p:nvPr/>
        </p:nvSpPr>
        <p:spPr>
          <a:xfrm>
            <a:off x="533400" y="457200"/>
            <a:ext cx="8449749" cy="1138773"/>
          </a:xfrm>
          <a:prstGeom prst="rect">
            <a:avLst/>
          </a:prstGeom>
          <a:noFill/>
        </p:spPr>
        <p:txBody>
          <a:bodyPr wrap="none" rtlCol="0">
            <a:spAutoFit/>
          </a:bodyPr>
          <a:lstStyle/>
          <a:p>
            <a:r>
              <a:rPr lang="en-US" dirty="0" smtClean="0"/>
              <a:t>SSR markers linked to repeat fruiting in octoploid strawberry in Homoeologous Group IV</a:t>
            </a:r>
          </a:p>
          <a:p>
            <a:r>
              <a:rPr lang="en-US" sz="1400" b="1" dirty="0" smtClean="0"/>
              <a:t>Patricia Castro</a:t>
            </a:r>
            <a:r>
              <a:rPr lang="en-US" sz="1400" dirty="0" smtClean="0"/>
              <a:t>, J.M. Bushakra, P. Stewart, C.K. Weebadde, D. Wang, J.F. Hancock, C.E. Finn, J.J. Luby, K.S. Lewers</a:t>
            </a:r>
          </a:p>
          <a:p>
            <a:endParaRPr lang="en-US" dirty="0" smtClean="0"/>
          </a:p>
          <a:p>
            <a:endParaRPr lang="en-US" dirty="0"/>
          </a:p>
        </p:txBody>
      </p:sp>
      <p:sp>
        <p:nvSpPr>
          <p:cNvPr id="6" name="Oval 5"/>
          <p:cNvSpPr/>
          <p:nvPr/>
        </p:nvSpPr>
        <p:spPr>
          <a:xfrm>
            <a:off x="1905000" y="3352800"/>
            <a:ext cx="66294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G_0231"/>
          <p:cNvPicPr>
            <a:picLocks noChangeAspect="1" noChangeArrowheads="1"/>
          </p:cNvPicPr>
          <p:nvPr/>
        </p:nvPicPr>
        <p:blipFill>
          <a:blip r:embed="rId3" cstate="print"/>
          <a:srcRect/>
          <a:stretch>
            <a:fillRect/>
          </a:stretch>
        </p:blipFill>
        <p:spPr bwMode="auto">
          <a:xfrm>
            <a:off x="0" y="0"/>
            <a:ext cx="9144000" cy="6867525"/>
          </a:xfrm>
          <a:prstGeom prst="rect">
            <a:avLst/>
          </a:prstGeom>
          <a:noFill/>
        </p:spPr>
      </p:pic>
      <p:sp>
        <p:nvSpPr>
          <p:cNvPr id="46083" name="Oval 3"/>
          <p:cNvSpPr>
            <a:spLocks noChangeArrowheads="1"/>
          </p:cNvSpPr>
          <p:nvPr/>
        </p:nvSpPr>
        <p:spPr bwMode="auto">
          <a:xfrm>
            <a:off x="762000" y="3657600"/>
            <a:ext cx="2133600" cy="1600200"/>
          </a:xfrm>
          <a:prstGeom prst="ellipse">
            <a:avLst/>
          </a:prstGeom>
          <a:noFill/>
          <a:ln w="5715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1709</Words>
  <Application>Microsoft Office PowerPoint</Application>
  <PresentationFormat>On-screen Show (4:3)</PresentationFormat>
  <Paragraphs>183</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Year-round strawberries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Lewers</dc:creator>
  <cp:lastModifiedBy>speaker</cp:lastModifiedBy>
  <cp:revision>9</cp:revision>
  <dcterms:created xsi:type="dcterms:W3CDTF">2006-08-16T00:00:00Z</dcterms:created>
  <dcterms:modified xsi:type="dcterms:W3CDTF">2014-11-14T21:25:01Z</dcterms:modified>
</cp:coreProperties>
</file>